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9"/>
  </p:notesMasterIdLst>
  <p:sldIdLst>
    <p:sldId id="282" r:id="rId2"/>
    <p:sldId id="257" r:id="rId3"/>
    <p:sldId id="260" r:id="rId4"/>
    <p:sldId id="259" r:id="rId5"/>
    <p:sldId id="262" r:id="rId6"/>
    <p:sldId id="264" r:id="rId7"/>
    <p:sldId id="266" r:id="rId8"/>
    <p:sldId id="268" r:id="rId9"/>
    <p:sldId id="289" r:id="rId10"/>
    <p:sldId id="270" r:id="rId11"/>
    <p:sldId id="265" r:id="rId12"/>
    <p:sldId id="288" r:id="rId13"/>
    <p:sldId id="283" r:id="rId14"/>
    <p:sldId id="286" r:id="rId15"/>
    <p:sldId id="273" r:id="rId16"/>
    <p:sldId id="280" r:id="rId17"/>
    <p:sldId id="281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zhidaeva.aa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000" autoAdjust="0"/>
  </p:normalViewPr>
  <p:slideViewPr>
    <p:cSldViewPr>
      <p:cViewPr>
        <p:scale>
          <a:sx n="89" d="100"/>
          <a:sy n="89" d="100"/>
        </p:scale>
        <p:origin x="-4194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8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70876-39C5-4B07-93CB-B8426B7D3A0F}" type="doc">
      <dgm:prSet loTypeId="urn:microsoft.com/office/officeart/2005/8/layout/chevron2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80573B-297E-41EB-81EF-80B19F4B5188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1945</a:t>
          </a:r>
          <a:endParaRPr lang="ru-RU" b="1" dirty="0">
            <a:solidFill>
              <a:srgbClr val="FFFF00"/>
            </a:solidFill>
          </a:endParaRPr>
        </a:p>
      </dgm:t>
    </dgm:pt>
    <dgm:pt modelId="{B6478FD3-66E7-40FC-8BBE-E8E211935383}" type="parTrans" cxnId="{724A1C1A-08B4-4569-9089-3686A59FCE9E}">
      <dgm:prSet/>
      <dgm:spPr/>
      <dgm:t>
        <a:bodyPr/>
        <a:lstStyle/>
        <a:p>
          <a:endParaRPr lang="ru-RU"/>
        </a:p>
      </dgm:t>
    </dgm:pt>
    <dgm:pt modelId="{1B048DA3-3D33-4EA8-B195-ECF7F9BE943F}" type="sibTrans" cxnId="{724A1C1A-08B4-4569-9089-3686A59FCE9E}">
      <dgm:prSet/>
      <dgm:spPr/>
      <dgm:t>
        <a:bodyPr/>
        <a:lstStyle/>
        <a:p>
          <a:endParaRPr lang="ru-RU"/>
        </a:p>
      </dgm:t>
    </dgm:pt>
    <dgm:pt modelId="{DF634428-927F-42BE-812E-747357A18EE2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1946</a:t>
          </a:r>
          <a:endParaRPr lang="ru-RU" b="1" dirty="0">
            <a:solidFill>
              <a:srgbClr val="FFFF00"/>
            </a:solidFill>
          </a:endParaRPr>
        </a:p>
      </dgm:t>
    </dgm:pt>
    <dgm:pt modelId="{912E1537-A3F8-4395-AD24-5CDBD2E9E338}" type="parTrans" cxnId="{1540C1C4-72A1-4366-B6DB-D4A7519F74E5}">
      <dgm:prSet/>
      <dgm:spPr/>
      <dgm:t>
        <a:bodyPr/>
        <a:lstStyle/>
        <a:p>
          <a:endParaRPr lang="ru-RU"/>
        </a:p>
      </dgm:t>
    </dgm:pt>
    <dgm:pt modelId="{A9480F3E-F8B3-44BA-8C28-B8C03C5347F0}" type="sibTrans" cxnId="{1540C1C4-72A1-4366-B6DB-D4A7519F74E5}">
      <dgm:prSet/>
      <dgm:spPr/>
      <dgm:t>
        <a:bodyPr/>
        <a:lstStyle/>
        <a:p>
          <a:endParaRPr lang="ru-RU"/>
        </a:p>
      </dgm:t>
    </dgm:pt>
    <dgm:pt modelId="{9442EADB-ADB6-4B1E-8914-5B5A56A2BC6D}">
      <dgm:prSet phldrT="[Текст]" custT="1"/>
      <dgm:spPr/>
      <dgm:t>
        <a:bodyPr/>
        <a:lstStyle/>
        <a:p>
          <a:r>
            <a:rPr lang="ru-RU" sz="1000" b="1" dirty="0" smtClean="0">
              <a:latin typeface="+mn-lt"/>
            </a:rPr>
            <a:t>Завод передан в министерство строительного и дорожного машиностроения и переименован в Куйбышевский завод «Строммашина»</a:t>
          </a:r>
          <a:endParaRPr lang="ru-RU" sz="1000" b="1" dirty="0">
            <a:latin typeface="+mn-lt"/>
          </a:endParaRPr>
        </a:p>
      </dgm:t>
    </dgm:pt>
    <dgm:pt modelId="{954EF28A-548A-4F01-811D-0DA78AF64C6B}" type="parTrans" cxnId="{5CD1F001-9DC8-4892-B8B6-F2115CCA168E}">
      <dgm:prSet/>
      <dgm:spPr/>
      <dgm:t>
        <a:bodyPr/>
        <a:lstStyle/>
        <a:p>
          <a:endParaRPr lang="ru-RU"/>
        </a:p>
      </dgm:t>
    </dgm:pt>
    <dgm:pt modelId="{D92D5499-E080-44C7-B034-FEBAA6AFC001}" type="sibTrans" cxnId="{5CD1F001-9DC8-4892-B8B6-F2115CCA168E}">
      <dgm:prSet/>
      <dgm:spPr/>
      <dgm:t>
        <a:bodyPr/>
        <a:lstStyle/>
        <a:p>
          <a:endParaRPr lang="ru-RU"/>
        </a:p>
      </dgm:t>
    </dgm:pt>
    <dgm:pt modelId="{2457D78B-1A02-415E-AC89-C0DB9381B110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1999-2003</a:t>
          </a:r>
          <a:endParaRPr lang="ru-RU" b="1" dirty="0">
            <a:solidFill>
              <a:srgbClr val="FFFF00"/>
            </a:solidFill>
          </a:endParaRPr>
        </a:p>
      </dgm:t>
    </dgm:pt>
    <dgm:pt modelId="{99ACDF27-E335-48FE-989F-8EBDA0521E5F}" type="parTrans" cxnId="{F70FDEB6-40BB-4578-ACEC-F86FADB164BD}">
      <dgm:prSet/>
      <dgm:spPr/>
      <dgm:t>
        <a:bodyPr/>
        <a:lstStyle/>
        <a:p>
          <a:endParaRPr lang="ru-RU"/>
        </a:p>
      </dgm:t>
    </dgm:pt>
    <dgm:pt modelId="{F54B6DDC-68AC-4531-8307-FEB283284BE3}" type="sibTrans" cxnId="{F70FDEB6-40BB-4578-ACEC-F86FADB164BD}">
      <dgm:prSet/>
      <dgm:spPr/>
      <dgm:t>
        <a:bodyPr/>
        <a:lstStyle/>
        <a:p>
          <a:endParaRPr lang="ru-RU"/>
        </a:p>
      </dgm:t>
    </dgm:pt>
    <dgm:pt modelId="{6889B217-F48F-4EC4-989F-4B8B11499ABB}">
      <dgm:prSet phldrT="[Текст]" custT="1"/>
      <dgm:spPr/>
      <dgm:t>
        <a:bodyPr/>
        <a:lstStyle/>
        <a:p>
          <a:r>
            <a:rPr lang="ru-RU" sz="1000" b="1" dirty="0" smtClean="0">
              <a:latin typeface="+mn-lt"/>
            </a:rPr>
            <a:t>Завод прошел эффективную процедуру модернизации производственно-технологической базы</a:t>
          </a:r>
          <a:endParaRPr lang="ru-RU" sz="1000" b="1" dirty="0">
            <a:latin typeface="+mn-lt"/>
          </a:endParaRPr>
        </a:p>
      </dgm:t>
    </dgm:pt>
    <dgm:pt modelId="{A0878E34-FDEB-40F4-8E02-EAAD9380DDEA}" type="parTrans" cxnId="{0CC5976F-6C4E-4FF1-A0A1-5D6A26E22B37}">
      <dgm:prSet/>
      <dgm:spPr/>
      <dgm:t>
        <a:bodyPr/>
        <a:lstStyle/>
        <a:p>
          <a:endParaRPr lang="ru-RU"/>
        </a:p>
      </dgm:t>
    </dgm:pt>
    <dgm:pt modelId="{7FD1531B-EA07-4460-B987-11CCCE4BF62B}" type="sibTrans" cxnId="{0CC5976F-6C4E-4FF1-A0A1-5D6A26E22B37}">
      <dgm:prSet/>
      <dgm:spPr/>
      <dgm:t>
        <a:bodyPr/>
        <a:lstStyle/>
        <a:p>
          <a:endParaRPr lang="ru-RU"/>
        </a:p>
      </dgm:t>
    </dgm:pt>
    <dgm:pt modelId="{8014D60C-6D33-4F80-B979-A1147C3CAE73}">
      <dgm:prSet custT="1"/>
      <dgm:spPr/>
      <dgm:t>
        <a:bodyPr/>
        <a:lstStyle/>
        <a:p>
          <a:r>
            <a:rPr lang="ru-RU" sz="1000" b="1" dirty="0" smtClean="0">
              <a:latin typeface="+mn-lt"/>
              <a:cs typeface="Times New Roman" pitchFamily="18" charset="0"/>
            </a:rPr>
            <a:t>За послевоенные годы завод создал и освоил выпуск более 49 типов машин для строительной индустрии и химической промышленности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D95AD02F-23EC-42FC-B7F1-C36D1B9B4C1D}" type="parTrans" cxnId="{2C1CFF93-68E2-42C6-A116-A2C69ED8F95F}">
      <dgm:prSet/>
      <dgm:spPr/>
      <dgm:t>
        <a:bodyPr/>
        <a:lstStyle/>
        <a:p>
          <a:endParaRPr lang="ru-RU"/>
        </a:p>
      </dgm:t>
    </dgm:pt>
    <dgm:pt modelId="{5E9621EC-2D2F-46DB-B9EB-2C648AEC6BC5}" type="sibTrans" cxnId="{2C1CFF93-68E2-42C6-A116-A2C69ED8F95F}">
      <dgm:prSet/>
      <dgm:spPr/>
      <dgm:t>
        <a:bodyPr/>
        <a:lstStyle/>
        <a:p>
          <a:endParaRPr lang="ru-RU"/>
        </a:p>
      </dgm:t>
    </dgm:pt>
    <dgm:pt modelId="{12C77E21-6A01-4511-AA7A-33C5C316B3C4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2005 – наст. время </a:t>
          </a:r>
          <a:endParaRPr lang="ru-RU" b="1" dirty="0">
            <a:solidFill>
              <a:srgbClr val="FFFF00"/>
            </a:solidFill>
          </a:endParaRPr>
        </a:p>
      </dgm:t>
    </dgm:pt>
    <dgm:pt modelId="{C6FE275F-144D-472B-B9F8-22ED8231E2DF}" type="parTrans" cxnId="{F84119B8-04CB-4C99-98E9-5D94C710289C}">
      <dgm:prSet/>
      <dgm:spPr/>
      <dgm:t>
        <a:bodyPr/>
        <a:lstStyle/>
        <a:p>
          <a:endParaRPr lang="ru-RU"/>
        </a:p>
      </dgm:t>
    </dgm:pt>
    <dgm:pt modelId="{6C28F1DD-5B26-4CBC-BF1C-DDAFDF8E72B1}" type="sibTrans" cxnId="{F84119B8-04CB-4C99-98E9-5D94C710289C}">
      <dgm:prSet/>
      <dgm:spPr/>
      <dgm:t>
        <a:bodyPr/>
        <a:lstStyle/>
        <a:p>
          <a:endParaRPr lang="ru-RU"/>
        </a:p>
      </dgm:t>
    </dgm:pt>
    <dgm:pt modelId="{C1D09DD3-623C-4B56-9A0D-0645EC34521C}">
      <dgm:prSet custT="1"/>
      <dgm:spPr/>
      <dgm:t>
        <a:bodyPr/>
        <a:lstStyle/>
        <a:p>
          <a:r>
            <a:rPr lang="ru-RU" sz="1000" b="1" dirty="0" smtClean="0">
              <a:latin typeface="+mn-lt"/>
            </a:rPr>
            <a:t>Завод занимает ведущие позиции на рынке оборудования для строительной, нефтяной, дорожной, химической, металлургической, горнодобывающей</a:t>
          </a:r>
          <a:r>
            <a:rPr lang="ru-RU" sz="1000" b="1" dirty="0" smtClean="0">
              <a:latin typeface="+mn-lt"/>
              <a:cs typeface="Times New Roman" pitchFamily="18" charset="0"/>
            </a:rPr>
            <a:t> отраслей</a:t>
          </a:r>
          <a:endParaRPr lang="ru-RU" sz="1000" b="1" dirty="0">
            <a:latin typeface="+mn-lt"/>
          </a:endParaRPr>
        </a:p>
      </dgm:t>
    </dgm:pt>
    <dgm:pt modelId="{FD82D3D0-102E-41EA-A499-7D7AB28B7004}" type="parTrans" cxnId="{A1B7A71E-CEDA-4E1B-9EDF-02058B42DE66}">
      <dgm:prSet/>
      <dgm:spPr/>
      <dgm:t>
        <a:bodyPr/>
        <a:lstStyle/>
        <a:p>
          <a:endParaRPr lang="ru-RU"/>
        </a:p>
      </dgm:t>
    </dgm:pt>
    <dgm:pt modelId="{39368E07-D32F-4775-A081-F87EC4660834}" type="sibTrans" cxnId="{A1B7A71E-CEDA-4E1B-9EDF-02058B42DE66}">
      <dgm:prSet/>
      <dgm:spPr/>
      <dgm:t>
        <a:bodyPr/>
        <a:lstStyle/>
        <a:p>
          <a:endParaRPr lang="ru-RU"/>
        </a:p>
      </dgm:t>
    </dgm:pt>
    <dgm:pt modelId="{DC3033A6-E9E4-4A60-8831-E64216BAF42B}">
      <dgm:prSet phldrT="[Текст]" custT="1"/>
      <dgm:spPr/>
      <dgm:t>
        <a:bodyPr/>
        <a:lstStyle/>
        <a:p>
          <a:r>
            <a:rPr lang="ru-RU" sz="1000" b="1" dirty="0" smtClean="0">
              <a:latin typeface="+mn-lt"/>
              <a:cs typeface="Times New Roman" pitchFamily="18" charset="0"/>
            </a:rPr>
            <a:t>За высокие производственные показатели завод награжден орденом «Знак почета» </a:t>
          </a:r>
          <a:endParaRPr lang="ru-RU" sz="1000" b="1" dirty="0">
            <a:latin typeface="+mn-lt"/>
          </a:endParaRPr>
        </a:p>
      </dgm:t>
    </dgm:pt>
    <dgm:pt modelId="{4762951C-7F3B-480B-A767-AE2092B09E8C}" type="parTrans" cxnId="{AC8A7A82-C01D-409B-871E-A81405CF05A5}">
      <dgm:prSet/>
      <dgm:spPr/>
      <dgm:t>
        <a:bodyPr/>
        <a:lstStyle/>
        <a:p>
          <a:endParaRPr lang="ru-RU"/>
        </a:p>
      </dgm:t>
    </dgm:pt>
    <dgm:pt modelId="{7902DF15-E2BF-437E-BAAD-457FA4C1BA10}" type="sibTrans" cxnId="{AC8A7A82-C01D-409B-871E-A81405CF05A5}">
      <dgm:prSet/>
      <dgm:spPr/>
      <dgm:t>
        <a:bodyPr/>
        <a:lstStyle/>
        <a:p>
          <a:endParaRPr lang="ru-RU"/>
        </a:p>
      </dgm:t>
    </dgm:pt>
    <dgm:pt modelId="{37769AF0-B53B-4654-A2EC-14E858129D7B}">
      <dgm:prSet phldrT="[Текст]" custT="1"/>
      <dgm:spPr/>
      <dgm:t>
        <a:bodyPr/>
        <a:lstStyle/>
        <a:p>
          <a:r>
            <a:rPr lang="ru-RU" sz="1000" b="1" dirty="0" smtClean="0">
              <a:latin typeface="+mn-lt"/>
            </a:rPr>
            <a:t>Усиленными темпами наращиваются производственные мощности, увеличивается выпуск продукции, улучшается ее качество, совершенствуется технология. Организованы кузнечный участок, заготовительный, механический и сборочный цехи </a:t>
          </a:r>
          <a:endParaRPr lang="ru-RU" sz="1000" b="1" dirty="0">
            <a:latin typeface="+mn-lt"/>
          </a:endParaRPr>
        </a:p>
      </dgm:t>
    </dgm:pt>
    <dgm:pt modelId="{06DF2F51-1B14-4E59-B495-14C2D7E97F97}" type="parTrans" cxnId="{5BB70D3D-22A1-4DBE-A9BF-23EE47451675}">
      <dgm:prSet/>
      <dgm:spPr/>
      <dgm:t>
        <a:bodyPr/>
        <a:lstStyle/>
        <a:p>
          <a:endParaRPr lang="ru-RU"/>
        </a:p>
      </dgm:t>
    </dgm:pt>
    <dgm:pt modelId="{27F79805-BFB3-4F49-BB3B-A54246A08670}" type="sibTrans" cxnId="{5BB70D3D-22A1-4DBE-A9BF-23EE47451675}">
      <dgm:prSet/>
      <dgm:spPr/>
      <dgm:t>
        <a:bodyPr/>
        <a:lstStyle/>
        <a:p>
          <a:endParaRPr lang="ru-RU"/>
        </a:p>
      </dgm:t>
    </dgm:pt>
    <dgm:pt modelId="{6D344FD4-8FE6-4700-973A-16A8F01CBB75}">
      <dgm:prSet phldrT="[Текст]" custT="1"/>
      <dgm:spPr/>
      <dgm:t>
        <a:bodyPr/>
        <a:lstStyle/>
        <a:p>
          <a:r>
            <a:rPr lang="ru-RU" sz="1000" b="1" dirty="0" smtClean="0">
              <a:latin typeface="+mn-lt"/>
              <a:cs typeface="Times New Roman" pitchFamily="18" charset="0"/>
            </a:rPr>
            <a:t>Завод получил плановое задание по выпуску мирной продукции: вращающихся самозапарников, ватержакетных вагранок, демпферов, сушильных барабанов, крановых тележек</a:t>
          </a:r>
          <a:endParaRPr lang="ru-RU" sz="1000" b="1" dirty="0">
            <a:latin typeface="+mn-lt"/>
          </a:endParaRPr>
        </a:p>
      </dgm:t>
    </dgm:pt>
    <dgm:pt modelId="{53EDB362-5B2F-4F52-9157-98391C682B6B}" type="sibTrans" cxnId="{3EB027E8-7774-40AA-B1D1-FB6B9ADB7C10}">
      <dgm:prSet/>
      <dgm:spPr/>
      <dgm:t>
        <a:bodyPr/>
        <a:lstStyle/>
        <a:p>
          <a:endParaRPr lang="ru-RU"/>
        </a:p>
      </dgm:t>
    </dgm:pt>
    <dgm:pt modelId="{61F028F5-D0F1-43DE-A19B-096D2E521442}" type="parTrans" cxnId="{3EB027E8-7774-40AA-B1D1-FB6B9ADB7C10}">
      <dgm:prSet/>
      <dgm:spPr/>
      <dgm:t>
        <a:bodyPr/>
        <a:lstStyle/>
        <a:p>
          <a:endParaRPr lang="ru-RU"/>
        </a:p>
      </dgm:t>
    </dgm:pt>
    <dgm:pt modelId="{F6592AA6-B317-40AC-A5A3-284964839632}" type="pres">
      <dgm:prSet presAssocID="{7FF70876-39C5-4B07-93CB-B8426B7D3A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C6235-9436-4F05-963F-8AC85B342020}" type="pres">
      <dgm:prSet presAssocID="{9F80573B-297E-41EB-81EF-80B19F4B5188}" presName="composite" presStyleCnt="0"/>
      <dgm:spPr/>
    </dgm:pt>
    <dgm:pt modelId="{85A80F72-88AD-451B-A096-8C505BE29BEF}" type="pres">
      <dgm:prSet presAssocID="{9F80573B-297E-41EB-81EF-80B19F4B5188}" presName="parentText" presStyleLbl="alignNode1" presStyleIdx="0" presStyleCnt="4" custScaleX="93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6C318-66DD-4777-B7E8-20A663790AD2}" type="pres">
      <dgm:prSet presAssocID="{9F80573B-297E-41EB-81EF-80B19F4B5188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FD5C-9472-4986-9831-1406DDFC72E3}" type="pres">
      <dgm:prSet presAssocID="{1B048DA3-3D33-4EA8-B195-ECF7F9BE943F}" presName="sp" presStyleCnt="0"/>
      <dgm:spPr/>
    </dgm:pt>
    <dgm:pt modelId="{7F936B13-84AA-4AD1-BD49-7A4D540C29B6}" type="pres">
      <dgm:prSet presAssocID="{DF634428-927F-42BE-812E-747357A18EE2}" presName="composite" presStyleCnt="0"/>
      <dgm:spPr/>
    </dgm:pt>
    <dgm:pt modelId="{F28CDABE-B3F3-462C-A959-9ABE86A72AD6}" type="pres">
      <dgm:prSet presAssocID="{DF634428-927F-42BE-812E-747357A18EE2}" presName="parentText" presStyleLbl="alignNode1" presStyleIdx="1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B3E1-3C2A-4966-8FA9-83AE2B2C16AE}" type="pres">
      <dgm:prSet presAssocID="{DF634428-927F-42BE-812E-747357A18EE2}" presName="descendantText" presStyleLbl="alignAcc1" presStyleIdx="1" presStyleCnt="4" custScaleY="125276" custLinFactNeighborX="1189" custLinFactNeighborY="-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C20D8-BDEC-4FDB-9EA7-9E9D4FE4F9B1}" type="pres">
      <dgm:prSet presAssocID="{A9480F3E-F8B3-44BA-8C28-B8C03C5347F0}" presName="sp" presStyleCnt="0"/>
      <dgm:spPr/>
    </dgm:pt>
    <dgm:pt modelId="{F7CCA371-1677-440A-AC8A-B1B84C9D51BC}" type="pres">
      <dgm:prSet presAssocID="{2457D78B-1A02-415E-AC89-C0DB9381B110}" presName="composite" presStyleCnt="0"/>
      <dgm:spPr/>
    </dgm:pt>
    <dgm:pt modelId="{AB18AB8D-1843-4981-B561-67F6D6FA31D9}" type="pres">
      <dgm:prSet presAssocID="{2457D78B-1A02-415E-AC89-C0DB9381B110}" presName="parentText" presStyleLbl="alignNode1" presStyleIdx="2" presStyleCnt="4" custScaleX="973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39443-8810-4917-B926-DC884F2E1036}" type="pres">
      <dgm:prSet presAssocID="{2457D78B-1A02-415E-AC89-C0DB9381B110}" presName="descendantText" presStyleLbl="alignAcc1" presStyleIdx="2" presStyleCnt="4" custScaleX="75353" custScaleY="125276" custLinFactNeighborX="-11886" custLinFactNeighborY="4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23925-EF3B-4001-B21A-410D9DF20F29}" type="pres">
      <dgm:prSet presAssocID="{F54B6DDC-68AC-4531-8307-FEB283284BE3}" presName="sp" presStyleCnt="0"/>
      <dgm:spPr/>
    </dgm:pt>
    <dgm:pt modelId="{8AECD357-76D2-4678-B0B6-BFA34A33E0FF}" type="pres">
      <dgm:prSet presAssocID="{12C77E21-6A01-4511-AA7A-33C5C316B3C4}" presName="composite" presStyleCnt="0"/>
      <dgm:spPr/>
    </dgm:pt>
    <dgm:pt modelId="{732CE84A-51F2-423E-AAFC-34A8599751ED}" type="pres">
      <dgm:prSet presAssocID="{12C77E21-6A01-4511-AA7A-33C5C316B3C4}" presName="parentText" presStyleLbl="alignNode1" presStyleIdx="3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9180-5EE4-490C-949E-23A3512801A2}" type="pres">
      <dgm:prSet presAssocID="{12C77E21-6A01-4511-AA7A-33C5C316B3C4}" presName="descendantText" presStyleLbl="alignAcc1" presStyleIdx="3" presStyleCnt="4" custScaleX="87397" custScaleY="117817" custLinFactNeighborX="-5242" custLinFactNeighborY="9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F1F54-F71A-4D58-8AFD-846744D35C33}" type="presOf" srcId="{8014D60C-6D33-4F80-B979-A1147C3CAE73}" destId="{1860B3E1-3C2A-4966-8FA9-83AE2B2C16AE}" srcOrd="0" destOrd="2" presId="urn:microsoft.com/office/officeart/2005/8/layout/chevron2"/>
    <dgm:cxn modelId="{44447CDF-5C9B-4668-B62C-8FCA556594CF}" type="presOf" srcId="{37769AF0-B53B-4654-A2EC-14E858129D7B}" destId="{1860B3E1-3C2A-4966-8FA9-83AE2B2C16AE}" srcOrd="0" destOrd="1" presId="urn:microsoft.com/office/officeart/2005/8/layout/chevron2"/>
    <dgm:cxn modelId="{1540C1C4-72A1-4366-B6DB-D4A7519F74E5}" srcId="{7FF70876-39C5-4B07-93CB-B8426B7D3A0F}" destId="{DF634428-927F-42BE-812E-747357A18EE2}" srcOrd="1" destOrd="0" parTransId="{912E1537-A3F8-4395-AD24-5CDBD2E9E338}" sibTransId="{A9480F3E-F8B3-44BA-8C28-B8C03C5347F0}"/>
    <dgm:cxn modelId="{194E9B8B-E27F-4295-AD13-A10F235929FB}" type="presOf" srcId="{9442EADB-ADB6-4B1E-8914-5B5A56A2BC6D}" destId="{1860B3E1-3C2A-4966-8FA9-83AE2B2C16AE}" srcOrd="0" destOrd="0" presId="urn:microsoft.com/office/officeart/2005/8/layout/chevron2"/>
    <dgm:cxn modelId="{5CD1F001-9DC8-4892-B8B6-F2115CCA168E}" srcId="{DF634428-927F-42BE-812E-747357A18EE2}" destId="{9442EADB-ADB6-4B1E-8914-5B5A56A2BC6D}" srcOrd="0" destOrd="0" parTransId="{954EF28A-548A-4F01-811D-0DA78AF64C6B}" sibTransId="{D92D5499-E080-44C7-B034-FEBAA6AFC001}"/>
    <dgm:cxn modelId="{D1FAD885-5E33-46CA-977F-CA2E5D955110}" type="presOf" srcId="{DC3033A6-E9E4-4A60-8831-E64216BAF42B}" destId="{C0D6C318-66DD-4777-B7E8-20A663790AD2}" srcOrd="0" destOrd="1" presId="urn:microsoft.com/office/officeart/2005/8/layout/chevron2"/>
    <dgm:cxn modelId="{2C1CFF93-68E2-42C6-A116-A2C69ED8F95F}" srcId="{DF634428-927F-42BE-812E-747357A18EE2}" destId="{8014D60C-6D33-4F80-B979-A1147C3CAE73}" srcOrd="2" destOrd="0" parTransId="{D95AD02F-23EC-42FC-B7F1-C36D1B9B4C1D}" sibTransId="{5E9621EC-2D2F-46DB-B9EB-2C648AEC6BC5}"/>
    <dgm:cxn modelId="{56A99DD7-6FD5-4E6F-9950-2F678D73780E}" type="presOf" srcId="{9F80573B-297E-41EB-81EF-80B19F4B5188}" destId="{85A80F72-88AD-451B-A096-8C505BE29BEF}" srcOrd="0" destOrd="0" presId="urn:microsoft.com/office/officeart/2005/8/layout/chevron2"/>
    <dgm:cxn modelId="{9AD51D1A-0E91-4F9B-A5F9-47620008B63F}" type="presOf" srcId="{12C77E21-6A01-4511-AA7A-33C5C316B3C4}" destId="{732CE84A-51F2-423E-AAFC-34A8599751ED}" srcOrd="0" destOrd="0" presId="urn:microsoft.com/office/officeart/2005/8/layout/chevron2"/>
    <dgm:cxn modelId="{724A1C1A-08B4-4569-9089-3686A59FCE9E}" srcId="{7FF70876-39C5-4B07-93CB-B8426B7D3A0F}" destId="{9F80573B-297E-41EB-81EF-80B19F4B5188}" srcOrd="0" destOrd="0" parTransId="{B6478FD3-66E7-40FC-8BBE-E8E211935383}" sibTransId="{1B048DA3-3D33-4EA8-B195-ECF7F9BE943F}"/>
    <dgm:cxn modelId="{5BB70D3D-22A1-4DBE-A9BF-23EE47451675}" srcId="{DF634428-927F-42BE-812E-747357A18EE2}" destId="{37769AF0-B53B-4654-A2EC-14E858129D7B}" srcOrd="1" destOrd="0" parTransId="{06DF2F51-1B14-4E59-B495-14C2D7E97F97}" sibTransId="{27F79805-BFB3-4F49-BB3B-A54246A08670}"/>
    <dgm:cxn modelId="{F70FDEB6-40BB-4578-ACEC-F86FADB164BD}" srcId="{7FF70876-39C5-4B07-93CB-B8426B7D3A0F}" destId="{2457D78B-1A02-415E-AC89-C0DB9381B110}" srcOrd="2" destOrd="0" parTransId="{99ACDF27-E335-48FE-989F-8EBDA0521E5F}" sibTransId="{F54B6DDC-68AC-4531-8307-FEB283284BE3}"/>
    <dgm:cxn modelId="{7D1818DF-34AE-4A33-850E-CE1250BA8751}" type="presOf" srcId="{2457D78B-1A02-415E-AC89-C0DB9381B110}" destId="{AB18AB8D-1843-4981-B561-67F6D6FA31D9}" srcOrd="0" destOrd="0" presId="urn:microsoft.com/office/officeart/2005/8/layout/chevron2"/>
    <dgm:cxn modelId="{DE112A0C-7D57-4586-892F-7ADEEA198B77}" type="presOf" srcId="{7FF70876-39C5-4B07-93CB-B8426B7D3A0F}" destId="{F6592AA6-B317-40AC-A5A3-284964839632}" srcOrd="0" destOrd="0" presId="urn:microsoft.com/office/officeart/2005/8/layout/chevron2"/>
    <dgm:cxn modelId="{3EB027E8-7774-40AA-B1D1-FB6B9ADB7C10}" srcId="{9F80573B-297E-41EB-81EF-80B19F4B5188}" destId="{6D344FD4-8FE6-4700-973A-16A8F01CBB75}" srcOrd="0" destOrd="0" parTransId="{61F028F5-D0F1-43DE-A19B-096D2E521442}" sibTransId="{53EDB362-5B2F-4F52-9157-98391C682B6B}"/>
    <dgm:cxn modelId="{A1B7A71E-CEDA-4E1B-9EDF-02058B42DE66}" srcId="{12C77E21-6A01-4511-AA7A-33C5C316B3C4}" destId="{C1D09DD3-623C-4B56-9A0D-0645EC34521C}" srcOrd="0" destOrd="0" parTransId="{FD82D3D0-102E-41EA-A499-7D7AB28B7004}" sibTransId="{39368E07-D32F-4775-A081-F87EC4660834}"/>
    <dgm:cxn modelId="{AC8A7A82-C01D-409B-871E-A81405CF05A5}" srcId="{9F80573B-297E-41EB-81EF-80B19F4B5188}" destId="{DC3033A6-E9E4-4A60-8831-E64216BAF42B}" srcOrd="1" destOrd="0" parTransId="{4762951C-7F3B-480B-A767-AE2092B09E8C}" sibTransId="{7902DF15-E2BF-437E-BAAD-457FA4C1BA10}"/>
    <dgm:cxn modelId="{0CC5976F-6C4E-4FF1-A0A1-5D6A26E22B37}" srcId="{2457D78B-1A02-415E-AC89-C0DB9381B110}" destId="{6889B217-F48F-4EC4-989F-4B8B11499ABB}" srcOrd="0" destOrd="0" parTransId="{A0878E34-FDEB-40F4-8E02-EAAD9380DDEA}" sibTransId="{7FD1531B-EA07-4460-B987-11CCCE4BF62B}"/>
    <dgm:cxn modelId="{85A9F976-34C2-4CE5-BCD1-CCCECF55898E}" type="presOf" srcId="{DF634428-927F-42BE-812E-747357A18EE2}" destId="{F28CDABE-B3F3-462C-A959-9ABE86A72AD6}" srcOrd="0" destOrd="0" presId="urn:microsoft.com/office/officeart/2005/8/layout/chevron2"/>
    <dgm:cxn modelId="{E9871845-03C7-4E5B-A816-8A11B7F95873}" type="presOf" srcId="{6D344FD4-8FE6-4700-973A-16A8F01CBB75}" destId="{C0D6C318-66DD-4777-B7E8-20A663790AD2}" srcOrd="0" destOrd="0" presId="urn:microsoft.com/office/officeart/2005/8/layout/chevron2"/>
    <dgm:cxn modelId="{688C6F94-8814-43B2-8B86-B4B6DC9364BE}" type="presOf" srcId="{C1D09DD3-623C-4B56-9A0D-0645EC34521C}" destId="{CA5C9180-5EE4-490C-949E-23A3512801A2}" srcOrd="0" destOrd="0" presId="urn:microsoft.com/office/officeart/2005/8/layout/chevron2"/>
    <dgm:cxn modelId="{AD064805-F904-490A-948A-919DD0DC2E1E}" type="presOf" srcId="{6889B217-F48F-4EC4-989F-4B8B11499ABB}" destId="{D5C39443-8810-4917-B926-DC884F2E1036}" srcOrd="0" destOrd="0" presId="urn:microsoft.com/office/officeart/2005/8/layout/chevron2"/>
    <dgm:cxn modelId="{F84119B8-04CB-4C99-98E9-5D94C710289C}" srcId="{7FF70876-39C5-4B07-93CB-B8426B7D3A0F}" destId="{12C77E21-6A01-4511-AA7A-33C5C316B3C4}" srcOrd="3" destOrd="0" parTransId="{C6FE275F-144D-472B-B9F8-22ED8231E2DF}" sibTransId="{6C28F1DD-5B26-4CBC-BF1C-DDAFDF8E72B1}"/>
    <dgm:cxn modelId="{82AEC672-1A62-4B79-A068-BD2228393457}" type="presParOf" srcId="{F6592AA6-B317-40AC-A5A3-284964839632}" destId="{E86C6235-9436-4F05-963F-8AC85B342020}" srcOrd="0" destOrd="0" presId="urn:microsoft.com/office/officeart/2005/8/layout/chevron2"/>
    <dgm:cxn modelId="{214ED2A4-A614-43DA-B6C4-12FB958DF2FE}" type="presParOf" srcId="{E86C6235-9436-4F05-963F-8AC85B342020}" destId="{85A80F72-88AD-451B-A096-8C505BE29BEF}" srcOrd="0" destOrd="0" presId="urn:microsoft.com/office/officeart/2005/8/layout/chevron2"/>
    <dgm:cxn modelId="{EF232589-C475-496D-B343-10D651CC57B4}" type="presParOf" srcId="{E86C6235-9436-4F05-963F-8AC85B342020}" destId="{C0D6C318-66DD-4777-B7E8-20A663790AD2}" srcOrd="1" destOrd="0" presId="urn:microsoft.com/office/officeart/2005/8/layout/chevron2"/>
    <dgm:cxn modelId="{1FE16F0D-FB40-4C5A-95E1-29949C07B932}" type="presParOf" srcId="{F6592AA6-B317-40AC-A5A3-284964839632}" destId="{09BBFD5C-9472-4986-9831-1406DDFC72E3}" srcOrd="1" destOrd="0" presId="urn:microsoft.com/office/officeart/2005/8/layout/chevron2"/>
    <dgm:cxn modelId="{8AB777E1-8CBB-43CB-96B2-C1F8960348D5}" type="presParOf" srcId="{F6592AA6-B317-40AC-A5A3-284964839632}" destId="{7F936B13-84AA-4AD1-BD49-7A4D540C29B6}" srcOrd="2" destOrd="0" presId="urn:microsoft.com/office/officeart/2005/8/layout/chevron2"/>
    <dgm:cxn modelId="{86AE219A-E902-4D83-AEDE-655EF6B3BEF0}" type="presParOf" srcId="{7F936B13-84AA-4AD1-BD49-7A4D540C29B6}" destId="{F28CDABE-B3F3-462C-A959-9ABE86A72AD6}" srcOrd="0" destOrd="0" presId="urn:microsoft.com/office/officeart/2005/8/layout/chevron2"/>
    <dgm:cxn modelId="{E9D21283-9DF3-4824-8007-2E1D281530EA}" type="presParOf" srcId="{7F936B13-84AA-4AD1-BD49-7A4D540C29B6}" destId="{1860B3E1-3C2A-4966-8FA9-83AE2B2C16AE}" srcOrd="1" destOrd="0" presId="urn:microsoft.com/office/officeart/2005/8/layout/chevron2"/>
    <dgm:cxn modelId="{7B4C348E-8020-4003-8A70-6E5D0C31BA29}" type="presParOf" srcId="{F6592AA6-B317-40AC-A5A3-284964839632}" destId="{6D7C20D8-BDEC-4FDB-9EA7-9E9D4FE4F9B1}" srcOrd="3" destOrd="0" presId="urn:microsoft.com/office/officeart/2005/8/layout/chevron2"/>
    <dgm:cxn modelId="{C28C280F-8243-46AC-A3BE-FA92EE85271B}" type="presParOf" srcId="{F6592AA6-B317-40AC-A5A3-284964839632}" destId="{F7CCA371-1677-440A-AC8A-B1B84C9D51BC}" srcOrd="4" destOrd="0" presId="urn:microsoft.com/office/officeart/2005/8/layout/chevron2"/>
    <dgm:cxn modelId="{0E9AE130-42A3-4A64-94B3-983DE06F6F73}" type="presParOf" srcId="{F7CCA371-1677-440A-AC8A-B1B84C9D51BC}" destId="{AB18AB8D-1843-4981-B561-67F6D6FA31D9}" srcOrd="0" destOrd="0" presId="urn:microsoft.com/office/officeart/2005/8/layout/chevron2"/>
    <dgm:cxn modelId="{1F9310E4-C920-4D72-8300-65E011CDD481}" type="presParOf" srcId="{F7CCA371-1677-440A-AC8A-B1B84C9D51BC}" destId="{D5C39443-8810-4917-B926-DC884F2E1036}" srcOrd="1" destOrd="0" presId="urn:microsoft.com/office/officeart/2005/8/layout/chevron2"/>
    <dgm:cxn modelId="{92479130-6C45-48B7-9A3B-3A26440516F8}" type="presParOf" srcId="{F6592AA6-B317-40AC-A5A3-284964839632}" destId="{3D723925-EF3B-4001-B21A-410D9DF20F29}" srcOrd="5" destOrd="0" presId="urn:microsoft.com/office/officeart/2005/8/layout/chevron2"/>
    <dgm:cxn modelId="{621AA230-E63A-4BBE-9BFA-A143B50A51FA}" type="presParOf" srcId="{F6592AA6-B317-40AC-A5A3-284964839632}" destId="{8AECD357-76D2-4678-B0B6-BFA34A33E0FF}" srcOrd="6" destOrd="0" presId="urn:microsoft.com/office/officeart/2005/8/layout/chevron2"/>
    <dgm:cxn modelId="{4AA5257C-F7F9-44D9-8141-318DC82425DE}" type="presParOf" srcId="{8AECD357-76D2-4678-B0B6-BFA34A33E0FF}" destId="{732CE84A-51F2-423E-AAFC-34A8599751ED}" srcOrd="0" destOrd="0" presId="urn:microsoft.com/office/officeart/2005/8/layout/chevron2"/>
    <dgm:cxn modelId="{D676DEA6-84E8-41E4-A8E0-43C6E4774780}" type="presParOf" srcId="{8AECD357-76D2-4678-B0B6-BFA34A33E0FF}" destId="{CA5C9180-5EE4-490C-949E-23A3512801A2}" srcOrd="1" destOrd="0" presId="urn:microsoft.com/office/officeart/2005/8/layout/chevron2"/>
  </dgm:cxnLst>
  <dgm:bg>
    <a:noFill/>
  </dgm:bg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80F72-88AD-451B-A096-8C505BE29BEF}">
      <dsp:nvSpPr>
        <dsp:cNvPr id="0" name=""/>
        <dsp:cNvSpPr/>
      </dsp:nvSpPr>
      <dsp:spPr>
        <a:xfrm rot="5400000">
          <a:off x="-304253" y="304830"/>
          <a:ext cx="1276815" cy="66830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</a:rPr>
            <a:t>1945</a:t>
          </a:r>
          <a:endParaRPr lang="ru-RU" sz="1100" b="1" kern="1200" dirty="0">
            <a:solidFill>
              <a:srgbClr val="FFFF00"/>
            </a:solidFill>
          </a:endParaRPr>
        </a:p>
      </dsp:txBody>
      <dsp:txXfrm rot="5400000">
        <a:off x="-304253" y="304830"/>
        <a:ext cx="1276815" cy="668308"/>
      </dsp:txXfrm>
    </dsp:sp>
    <dsp:sp modelId="{C0D6C318-66DD-4777-B7E8-20A663790AD2}">
      <dsp:nvSpPr>
        <dsp:cNvPr id="0" name=""/>
        <dsp:cNvSpPr/>
      </dsp:nvSpPr>
      <dsp:spPr>
        <a:xfrm rot="5400000">
          <a:off x="4039420" y="-3347632"/>
          <a:ext cx="870388" cy="7566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  <a:cs typeface="Times New Roman" pitchFamily="18" charset="0"/>
            </a:rPr>
            <a:t>Завод получил плановое задание по выпуску мирной продукции: вращающихся самозапарников, ватержакетных вагранок, демпферов, сушильных барабанов, крановых тележек</a:t>
          </a:r>
          <a:endParaRPr lang="ru-RU" sz="1000" b="1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  <a:cs typeface="Times New Roman" pitchFamily="18" charset="0"/>
            </a:rPr>
            <a:t>За высокие производственные показатели завод награжден орденом «Знак почета» </a:t>
          </a:r>
          <a:endParaRPr lang="ru-RU" sz="1000" b="1" kern="1200" dirty="0">
            <a:latin typeface="+mn-lt"/>
          </a:endParaRPr>
        </a:p>
      </dsp:txBody>
      <dsp:txXfrm rot="5400000">
        <a:off x="4039420" y="-3347632"/>
        <a:ext cx="870388" cy="7566808"/>
      </dsp:txXfrm>
    </dsp:sp>
    <dsp:sp modelId="{F28CDABE-B3F3-462C-A959-9ABE86A72AD6}">
      <dsp:nvSpPr>
        <dsp:cNvPr id="0" name=""/>
        <dsp:cNvSpPr/>
      </dsp:nvSpPr>
      <dsp:spPr>
        <a:xfrm rot="5400000">
          <a:off x="-281351" y="1531819"/>
          <a:ext cx="1276815" cy="7141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</a:rPr>
            <a:t>1946</a:t>
          </a:r>
          <a:endParaRPr lang="ru-RU" sz="1100" b="1" kern="1200" dirty="0">
            <a:solidFill>
              <a:srgbClr val="FFFF00"/>
            </a:solidFill>
          </a:endParaRPr>
        </a:p>
      </dsp:txBody>
      <dsp:txXfrm rot="5400000">
        <a:off x="-281351" y="1531819"/>
        <a:ext cx="1276815" cy="714111"/>
      </dsp:txXfrm>
    </dsp:sp>
    <dsp:sp modelId="{1860B3E1-3C2A-4966-8FA9-83AE2B2C16AE}">
      <dsp:nvSpPr>
        <dsp:cNvPr id="0" name=""/>
        <dsp:cNvSpPr/>
      </dsp:nvSpPr>
      <dsp:spPr>
        <a:xfrm rot="5400000">
          <a:off x="3952322" y="-2104079"/>
          <a:ext cx="1090387" cy="7566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</a:rPr>
            <a:t>Завод передан в министерство строительного и дорожного машиностроения и переименован в Куйбышевский завод «Строммашина»</a:t>
          </a:r>
          <a:endParaRPr lang="ru-RU" sz="1000" b="1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</a:rPr>
            <a:t>Усиленными темпами наращиваются производственные мощности, увеличивается выпуск продукции, улучшается ее качество, совершенствуется технология. Организованы кузнечный участок, заготовительный, механический и сборочный цехи </a:t>
          </a:r>
          <a:endParaRPr lang="ru-RU" sz="1000" b="1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  <a:cs typeface="Times New Roman" pitchFamily="18" charset="0"/>
            </a:rPr>
            <a:t>За послевоенные годы завод создал и освоил выпуск более 49 типов машин для строительной индустрии и химической промышленности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 rot="5400000">
        <a:off x="3952322" y="-2104079"/>
        <a:ext cx="1090387" cy="7566808"/>
      </dsp:txXfrm>
    </dsp:sp>
    <dsp:sp modelId="{AB18AB8D-1843-4981-B561-67F6D6FA31D9}">
      <dsp:nvSpPr>
        <dsp:cNvPr id="0" name=""/>
        <dsp:cNvSpPr/>
      </dsp:nvSpPr>
      <dsp:spPr>
        <a:xfrm rot="5400000">
          <a:off x="-290695" y="2791053"/>
          <a:ext cx="1276815" cy="69542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</a:rPr>
            <a:t>1999-2003</a:t>
          </a:r>
          <a:endParaRPr lang="ru-RU" sz="1100" b="1" kern="1200" dirty="0">
            <a:solidFill>
              <a:srgbClr val="FFFF00"/>
            </a:solidFill>
          </a:endParaRPr>
        </a:p>
      </dsp:txBody>
      <dsp:txXfrm rot="5400000">
        <a:off x="-290695" y="2791053"/>
        <a:ext cx="1276815" cy="695423"/>
      </dsp:txXfrm>
    </dsp:sp>
    <dsp:sp modelId="{D5C39443-8810-4917-B926-DC884F2E1036}">
      <dsp:nvSpPr>
        <dsp:cNvPr id="0" name=""/>
        <dsp:cNvSpPr/>
      </dsp:nvSpPr>
      <dsp:spPr>
        <a:xfrm rot="5400000">
          <a:off x="2537857" y="624483"/>
          <a:ext cx="1090387" cy="4701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</a:rPr>
            <a:t>Завод прошел эффективную процедуру модернизации производственно-технологической базы</a:t>
          </a:r>
          <a:endParaRPr lang="ru-RU" sz="1000" b="1" kern="1200" dirty="0">
            <a:latin typeface="+mn-lt"/>
          </a:endParaRPr>
        </a:p>
      </dsp:txBody>
      <dsp:txXfrm rot="5400000">
        <a:off x="2537857" y="624483"/>
        <a:ext cx="1090387" cy="4701968"/>
      </dsp:txXfrm>
    </dsp:sp>
    <dsp:sp modelId="{732CE84A-51F2-423E-AAFC-34A8599751ED}">
      <dsp:nvSpPr>
        <dsp:cNvPr id="0" name=""/>
        <dsp:cNvSpPr/>
      </dsp:nvSpPr>
      <dsp:spPr>
        <a:xfrm rot="5400000">
          <a:off x="-281351" y="3999138"/>
          <a:ext cx="1276815" cy="7141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</a:rPr>
            <a:t>2005 – наст. время </a:t>
          </a:r>
          <a:endParaRPr lang="ru-RU" sz="1100" b="1" kern="1200" dirty="0">
            <a:solidFill>
              <a:srgbClr val="FFFF00"/>
            </a:solidFill>
          </a:endParaRPr>
        </a:p>
      </dsp:txBody>
      <dsp:txXfrm rot="5400000">
        <a:off x="-281351" y="3999138"/>
        <a:ext cx="1276815" cy="714111"/>
      </dsp:txXfrm>
    </dsp:sp>
    <dsp:sp modelId="{CA5C9180-5EE4-490C-949E-23A3512801A2}">
      <dsp:nvSpPr>
        <dsp:cNvPr id="0" name=""/>
        <dsp:cNvSpPr/>
      </dsp:nvSpPr>
      <dsp:spPr>
        <a:xfrm rot="5400000">
          <a:off x="2671248" y="1787212"/>
          <a:ext cx="1025465" cy="49038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</a:rPr>
            <a:t>Завод занимает ведущие позиции на рынке оборудования для строительной, нефтяной, дорожной, химической, металлургической, горнодобывающей</a:t>
          </a:r>
          <a:r>
            <a:rPr lang="ru-RU" sz="1000" b="1" kern="1200" dirty="0" smtClean="0">
              <a:latin typeface="+mn-lt"/>
              <a:cs typeface="Times New Roman" pitchFamily="18" charset="0"/>
            </a:rPr>
            <a:t> отраслей</a:t>
          </a:r>
          <a:endParaRPr lang="ru-RU" sz="1000" b="1" kern="1200" dirty="0">
            <a:latin typeface="+mn-lt"/>
          </a:endParaRPr>
        </a:p>
      </dsp:txBody>
      <dsp:txXfrm rot="5400000">
        <a:off x="2671248" y="1787212"/>
        <a:ext cx="1025465" cy="490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13ABB-1DF5-4397-92BE-314C9037B4D3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986B-0132-4470-B3AF-20CB0EC62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24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49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68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>
              <a:lnSpc>
                <a:spcPct val="114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89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0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44500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350" y="4622373"/>
            <a:ext cx="5388610" cy="4811377"/>
          </a:xfrm>
        </p:spPr>
        <p:txBody>
          <a:bodyPr/>
          <a:lstStyle/>
          <a:p>
            <a:pPr indent="450000" algn="just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744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686498"/>
            <a:ext cx="5388610" cy="1256708"/>
          </a:xfrm>
        </p:spPr>
        <p:txBody>
          <a:bodyPr/>
          <a:lstStyle/>
          <a:p>
            <a:pPr marL="0" marR="0" indent="4500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65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lnSpc>
                <a:spcPct val="114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60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349" y="4544676"/>
            <a:ext cx="5587238" cy="466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61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6" y="4544676"/>
            <a:ext cx="5594011" cy="4581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83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9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0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13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8923" y="4544676"/>
            <a:ext cx="5929353" cy="51033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364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388610" cy="4604375"/>
          </a:xfrm>
        </p:spPr>
        <p:txBody>
          <a:bodyPr/>
          <a:lstStyle/>
          <a:p>
            <a:pPr marL="0" marR="0" indent="4500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104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350" y="4544676"/>
            <a:ext cx="5388610" cy="4817160"/>
          </a:xfrm>
        </p:spPr>
        <p:txBody>
          <a:bodyPr/>
          <a:lstStyle/>
          <a:p>
            <a:pPr indent="4500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69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8923" y="4686499"/>
            <a:ext cx="5857916" cy="4818689"/>
          </a:xfrm>
        </p:spPr>
        <p:txBody>
          <a:bodyPr/>
          <a:lstStyle/>
          <a:p>
            <a:pPr indent="450000" algn="just">
              <a:lnSpc>
                <a:spcPct val="114000"/>
              </a:lnSpc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986B-0132-4470-B3AF-20CB0EC621B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340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2276872"/>
            <a:ext cx="8334543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47000"/>
            <a:ext cx="1728192" cy="121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50954"/>
            <a:ext cx="1728192" cy="121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anteleeva.ag\Desktop\Новая папка\tild3763-3362-4234-a265-663966323334__ost-055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72" y="5047000"/>
            <a:ext cx="1728192" cy="121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47001"/>
            <a:ext cx="1728192" cy="121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47000"/>
            <a:ext cx="1721411" cy="121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01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Наши клиенты</a:t>
            </a:r>
            <a:endParaRPr lang="ru-RU" sz="3000" b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0" y="980728"/>
            <a:ext cx="758700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2757631" cy="13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1721345" cy="13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panteleeva.ag\Desktop\Новая папка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2088232" cy="13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65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99209"/>
            <a:ext cx="5112568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Сотрудники – залог успеха</a:t>
            </a:r>
            <a:endParaRPr lang="ru-RU" sz="3000" b="1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064896" cy="413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33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99209"/>
            <a:ext cx="6120680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Востребованные профессии</a:t>
            </a:r>
            <a:endParaRPr lang="ru-RU" sz="3000" b="1" dirty="0">
              <a:latin typeface="+mn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85720" y="1214422"/>
            <a:ext cx="5286412" cy="5143536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2563" defTabSz="444500">
              <a:lnSpc>
                <a:spcPct val="114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u-RU" sz="900" b="1" dirty="0" smtClean="0">
              <a:cs typeface="Times New Roman" pitchFamily="18" charset="0"/>
            </a:endParaRP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Токарь-универсал</a:t>
            </a: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Фрезеровщик-универсал</a:t>
            </a: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Слесарь-ремонтник</a:t>
            </a: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400" dirty="0">
              <a:cs typeface="Times New Roman" pitchFamily="18" charset="0"/>
            </a:endParaRP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Слесарь механосборочных работ</a:t>
            </a: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Слесарь-электромонтажник</a:t>
            </a: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400" dirty="0">
              <a:cs typeface="Times New Roman" pitchFamily="18" charset="0"/>
            </a:endParaRP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Оператор </a:t>
            </a:r>
            <a:r>
              <a:rPr lang="ru-RU" sz="2400" dirty="0">
                <a:cs typeface="Times New Roman" pitchFamily="18" charset="0"/>
              </a:rPr>
              <a:t>станков с программным </a:t>
            </a:r>
            <a:r>
              <a:rPr lang="ru-RU" sz="2400" dirty="0" smtClean="0">
                <a:cs typeface="Times New Roman" pitchFamily="18" charset="0"/>
              </a:rPr>
              <a:t>управлением</a:t>
            </a: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marL="171450" indent="-171450" defTabSz="44450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Электросварщик на автоматических и полуавтоматических машинах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12" name="Picture 4" descr="C:\Users\panteleeva.ag\Desktop\Новая папка\tild3230-3334-4233-a361-373839316439__ost-05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786322"/>
            <a:ext cx="2702504" cy="180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anteleeva.ag\Desktop\Новая папка\tild3566-3266-4539-b966-343733316164__ost-056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496"/>
            <a:ext cx="2677057" cy="178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anteleeva.ag\Desktop\Новая папка\tild3435-3634-4936-b030-393335333362__ost-7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928670"/>
            <a:ext cx="2702909" cy="180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53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99209"/>
            <a:ext cx="6120680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Условия трудоустройства</a:t>
            </a:r>
            <a:endParaRPr lang="ru-RU" sz="30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0057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b="1" dirty="0" smtClean="0"/>
              <a:t>Заработная плата </a:t>
            </a:r>
            <a:r>
              <a:rPr lang="ru-RU" dirty="0" smtClean="0"/>
              <a:t>работника зависит от его </a:t>
            </a:r>
            <a:r>
              <a:rPr lang="ru-RU" b="1" dirty="0" smtClean="0"/>
              <a:t>квалификации, сложности выполняемой работы, количества и качества затраченного труда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142984"/>
            <a:ext cx="7143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официальное трудоустройство по ТК РФ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график </a:t>
            </a:r>
            <a:r>
              <a:rPr lang="ru-RU" dirty="0" smtClean="0"/>
              <a:t>работы 5/2 (с 08:00 до 16:40 или с 07:00 до 15:40)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право на отсрочку от призыва на военную службу по мобилизации, от срочной службы в ВС РФ (на период работы на предприятии)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своевременная заработная плата (2 раза в месяц)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выгодная соц. политика для сотрудников завода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доставка корпоративным транспортом от/до м. Победа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компенсация расходов на аренду жилья иногородним работникам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286388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dirty="0" smtClean="0"/>
              <a:t>Заработная плата ученика по рабочей профессии – </a:t>
            </a:r>
            <a:r>
              <a:rPr lang="ru-RU" b="1" dirty="0" smtClean="0"/>
              <a:t>48 077 рублей </a:t>
            </a:r>
            <a:r>
              <a:rPr lang="ru-RU" dirty="0" smtClean="0"/>
              <a:t>(до вычета НДФЛ) + надбавка за вредность согласно специальной оценке условий труда</a:t>
            </a:r>
            <a:endParaRPr lang="ru-RU" dirty="0"/>
          </a:p>
        </p:txBody>
      </p:sp>
      <p:pic>
        <p:nvPicPr>
          <p:cNvPr id="18" name="Picture 3" descr="C:\Users\panteleeva.ag\Desktop\istockphoto-465500870-612x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27" b="11727"/>
          <a:stretch>
            <a:fillRect/>
          </a:stretch>
        </p:blipFill>
        <p:spPr bwMode="auto">
          <a:xfrm>
            <a:off x="5786446" y="5214950"/>
            <a:ext cx="2351784" cy="1214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53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99209"/>
            <a:ext cx="6120680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Кафетерий льгот</a:t>
            </a:r>
            <a:endParaRPr lang="ru-RU" sz="30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558" y="908720"/>
            <a:ext cx="7920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None/>
            </a:pPr>
            <a:r>
              <a:rPr lang="ru-RU" sz="1600" b="1" dirty="0" smtClean="0">
                <a:cs typeface="Calibri" panose="020F0502020204030204" pitchFamily="34" charset="0"/>
              </a:rPr>
              <a:t>Кафетерий </a:t>
            </a:r>
            <a:r>
              <a:rPr lang="ru-RU" sz="1600" b="1" dirty="0">
                <a:cs typeface="Calibri" panose="020F0502020204030204" pitchFamily="34" charset="0"/>
              </a:rPr>
              <a:t>льгот</a:t>
            </a:r>
            <a:r>
              <a:rPr lang="ru-RU" sz="1600" dirty="0">
                <a:cs typeface="Calibri" panose="020F0502020204030204" pitchFamily="34" charset="0"/>
              </a:rPr>
              <a:t> – это список бонусов, предоставленных на выбор </a:t>
            </a:r>
            <a:r>
              <a:rPr lang="ru-RU" sz="1600" dirty="0" smtClean="0">
                <a:cs typeface="Calibri" panose="020F0502020204030204" pitchFamily="34" charset="0"/>
              </a:rPr>
              <a:t>сотруднику.</a:t>
            </a:r>
          </a:p>
          <a:p>
            <a:pPr indent="266700" algn="just">
              <a:buNone/>
            </a:pPr>
            <a:r>
              <a:rPr lang="ru-RU" sz="1600" b="1" dirty="0" smtClean="0">
                <a:cs typeface="Calibri" panose="020F0502020204030204" pitchFamily="34" charset="0"/>
              </a:rPr>
              <a:t>Бонусы</a:t>
            </a:r>
            <a:r>
              <a:rPr lang="ru-RU" sz="1600" dirty="0" smtClean="0">
                <a:cs typeface="Calibri" panose="020F0502020204030204" pitchFamily="34" charset="0"/>
              </a:rPr>
              <a:t> </a:t>
            </a:r>
            <a:r>
              <a:rPr lang="ru-RU" sz="1600" dirty="0">
                <a:cs typeface="Calibri" panose="020F0502020204030204" pitchFamily="34" charset="0"/>
              </a:rPr>
              <a:t>– это льготы и вознаграждения, направленные на улучшение качества жизни и здоровья сотрудников завода. Кафетерий не заменяет, а дополняет действующую социальную политику. </a:t>
            </a:r>
          </a:p>
          <a:p>
            <a:pPr indent="266700" algn="just">
              <a:buNone/>
            </a:pPr>
            <a:r>
              <a:rPr lang="ru-RU" sz="1600" dirty="0" smtClean="0">
                <a:cs typeface="Calibri" panose="020F0502020204030204" pitchFamily="34" charset="0"/>
              </a:rPr>
              <a:t>За </a:t>
            </a:r>
            <a:r>
              <a:rPr lang="ru-RU" sz="1600" dirty="0">
                <a:cs typeface="Calibri" panose="020F0502020204030204" pitchFamily="34" charset="0"/>
              </a:rPr>
              <a:t>работу на заводе сотруднику начисляются </a:t>
            </a:r>
            <a:r>
              <a:rPr lang="ru-RU" sz="1600" dirty="0" smtClean="0">
                <a:cs typeface="Calibri" panose="020F0502020204030204" pitchFamily="34" charset="0"/>
              </a:rPr>
              <a:t>баллы</a:t>
            </a:r>
            <a:r>
              <a:rPr lang="ru-RU" sz="1600" dirty="0">
                <a:cs typeface="Calibri" panose="020F0502020204030204" pitchFamily="34" charset="0"/>
              </a:rPr>
              <a:t>, на которые </a:t>
            </a:r>
            <a:r>
              <a:rPr lang="ru-RU" sz="1600" dirty="0" smtClean="0">
                <a:cs typeface="Calibri" panose="020F0502020204030204" pitchFamily="34" charset="0"/>
              </a:rPr>
              <a:t>можно приобрести любой бонус </a:t>
            </a:r>
            <a:r>
              <a:rPr lang="ru-RU" sz="1600" dirty="0">
                <a:cs typeface="Calibri" panose="020F0502020204030204" pitchFamily="34" charset="0"/>
              </a:rPr>
              <a:t>из меню льгот</a:t>
            </a:r>
            <a:r>
              <a:rPr lang="ru-RU" sz="1600" dirty="0" smtClean="0"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ru-RU" sz="400" b="1" dirty="0" smtClean="0">
              <a:cs typeface="Calibri" panose="020F0502020204030204" pitchFamily="34" charset="0"/>
            </a:endParaRPr>
          </a:p>
          <a:p>
            <a:pPr indent="266700" algn="just">
              <a:buNone/>
            </a:pPr>
            <a:r>
              <a:rPr lang="ru-RU" sz="1600" b="1" dirty="0" smtClean="0">
                <a:cs typeface="Calibri" panose="020F0502020204030204" pitchFamily="34" charset="0"/>
              </a:rPr>
              <a:t>1 балл = 1 рублю</a:t>
            </a:r>
          </a:p>
        </p:txBody>
      </p:sp>
      <p:pic>
        <p:nvPicPr>
          <p:cNvPr id="9" name="Picture 2" descr="1671705477_kalix-club-p-fon-dlya-prezentatsii-povar-vkontakte-6"/>
          <p:cNvPicPr>
            <a:picLocks noChangeAspect="1" noChangeArrowheads="1"/>
          </p:cNvPicPr>
          <p:nvPr/>
        </p:nvPicPr>
        <p:blipFill>
          <a:blip r:embed="rId4" cstate="print"/>
          <a:srcRect l="4555" t="3797" r="-216"/>
          <a:stretch>
            <a:fillRect/>
          </a:stretch>
        </p:blipFill>
        <p:spPr bwMode="auto">
          <a:xfrm>
            <a:off x="3582632" y="2276872"/>
            <a:ext cx="4675764" cy="4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70426" y="4545415"/>
            <a:ext cx="4608512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Компенсация детского сада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Дошкольное образование (кружки, репетиторы, и др.)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Дополнительное образование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Компенсация ипотеки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Компенсация ГСМ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Путевки (для сотрудников завода, для детей/внуков)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Спорт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>
                <a:cs typeface="Times New Roman" pitchFamily="18" charset="0"/>
              </a:rPr>
              <a:t>Т</a:t>
            </a:r>
            <a:r>
              <a:rPr lang="ru-RU" sz="1400" dirty="0" smtClean="0">
                <a:cs typeface="Times New Roman" pitchFamily="18" charset="0"/>
              </a:rPr>
              <a:t>уризм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ДМС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5245978"/>
              </p:ext>
            </p:extLst>
          </p:nvPr>
        </p:nvGraphicFramePr>
        <p:xfrm>
          <a:off x="248558" y="2975788"/>
          <a:ext cx="3246522" cy="3744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7178"/>
                <a:gridCol w="1299344"/>
              </a:tblGrid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Стаж работы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– 5 лет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5 400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– 10 лет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6 900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– 15 лет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– 20 лет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r>
                        <a:rPr lang="ru-RU" baseline="0" dirty="0" smtClean="0"/>
                        <a:t> – 25 лет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11 500</a:t>
                      </a:r>
                      <a:endParaRPr lang="ru-RU" dirty="0"/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46 и более лет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19 200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53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99208"/>
            <a:ext cx="6120680" cy="815213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Практическая подготовка студентов</a:t>
            </a:r>
            <a:r>
              <a:rPr lang="en-US" sz="3000" b="1" dirty="0" smtClean="0">
                <a:latin typeface="+mn-lt"/>
              </a:rPr>
              <a:t> </a:t>
            </a:r>
            <a:r>
              <a:rPr lang="ru-RU" sz="3000" b="1" dirty="0" smtClean="0">
                <a:latin typeface="+mn-lt"/>
              </a:rPr>
              <a:t>и </a:t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>профориентационная работа</a:t>
            </a:r>
            <a:endParaRPr lang="ru-RU" sz="3000" b="1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428736"/>
            <a:ext cx="2150282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9" name="Прямоугольник 18"/>
          <p:cNvSpPr/>
          <p:nvPr/>
        </p:nvSpPr>
        <p:spPr>
          <a:xfrm>
            <a:off x="285720" y="1428736"/>
            <a:ext cx="4857784" cy="19082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/>
              <a:t>Основные </a:t>
            </a:r>
            <a:r>
              <a:rPr lang="ru-RU" b="1" dirty="0" smtClean="0"/>
              <a:t>обязанности студента на практике</a:t>
            </a:r>
            <a:endParaRPr lang="ru-RU" sz="800" b="1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соблюдение рабочего графика</a:t>
            </a:r>
            <a:endParaRPr lang="ru-RU" sz="800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выполнение заданий наставника</a:t>
            </a:r>
            <a:endParaRPr lang="ru-RU" sz="800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ведение дневника практики</a:t>
            </a:r>
            <a:endParaRPr lang="ru-RU" sz="800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соблюдение правил внутреннего трудового распорядка на предприятии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350043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lang="ru-RU" b="1" dirty="0"/>
              <a:t>	</a:t>
            </a:r>
            <a:r>
              <a:rPr lang="ru-RU" b="1" dirty="0" smtClean="0"/>
              <a:t>Экскурсии для студентов</a:t>
            </a:r>
            <a:endParaRPr lang="ru-RU" sz="1600" dirty="0"/>
          </a:p>
        </p:txBody>
      </p:sp>
      <p:pic>
        <p:nvPicPr>
          <p:cNvPr id="23" name="Picture 4" descr="\\shark\doc\01. Кадровая служба\Отдел кадров\Пантелеева А.Г\Профориентация\Фото\Экскурсия_ПГК_29.09.2023\IMG_20230929_1503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9" r="3066"/>
          <a:stretch/>
        </p:blipFill>
        <p:spPr bwMode="auto">
          <a:xfrm>
            <a:off x="3000364" y="4143380"/>
            <a:ext cx="271464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\\shark\doc\01. Кадровая служба\Отдел кадров\Пантелеева А.Г\Профориентация\Фото\Экскурсия_ПГК_29.09.2023\IMG_20230929_1409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86322"/>
            <a:ext cx="278608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\\shark\doc\01. Кадровая служба\Отдел кадров\Пантелеева А.Г\Профориентация\Неделя без турникетов\ФОТО\СКСПО_17.10.2023\IMG_20231017_1359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786322"/>
            <a:ext cx="264320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10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99209"/>
            <a:ext cx="6120680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Наши контакты</a:t>
            </a:r>
            <a:endParaRPr lang="ru-RU" sz="30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85605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дрес: г</a:t>
            </a:r>
            <a:r>
              <a:rPr lang="ru-RU" dirty="0"/>
              <a:t>. Самара, ул. 22 Партсъезда, д. </a:t>
            </a:r>
            <a:r>
              <a:rPr lang="ru-RU" dirty="0" smtClean="0"/>
              <a:t>10А</a:t>
            </a:r>
          </a:p>
          <a:p>
            <a:endParaRPr lang="ru-RU" dirty="0" smtClean="0"/>
          </a:p>
          <a:p>
            <a:r>
              <a:rPr lang="ru-RU" dirty="0" smtClean="0"/>
              <a:t>сайт: </a:t>
            </a:r>
            <a:r>
              <a:rPr lang="en-US" dirty="0" smtClean="0"/>
              <a:t>www.strommash.ru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тел</a:t>
            </a:r>
            <a:r>
              <a:rPr lang="ru-RU" dirty="0" smtClean="0"/>
              <a:t>. отдела кадров: </a:t>
            </a:r>
            <a:r>
              <a:rPr lang="ru-RU" dirty="0"/>
              <a:t>+7 (846) 374-17-50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4" y="3936265"/>
            <a:ext cx="7327063" cy="251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anteleeva.ag\Desktop\qr-co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643050"/>
            <a:ext cx="1763633" cy="17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72198" y="1214422"/>
            <a:ext cx="205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lang="ru-RU" b="1" dirty="0" smtClean="0"/>
              <a:t>Группа в </a:t>
            </a:r>
            <a:r>
              <a:rPr lang="en-US" b="1" dirty="0" smtClean="0"/>
              <a:t>VK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146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677000" cy="490066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+mn-lt"/>
              </a:rPr>
              <a:t>Спасибо за внимание!</a:t>
            </a:r>
            <a:endParaRPr lang="ru-RU" sz="60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9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67" y="1196752"/>
            <a:ext cx="7715200" cy="1152128"/>
          </a:xfrm>
        </p:spPr>
        <p:txBody>
          <a:bodyPr>
            <a:noAutofit/>
          </a:bodyPr>
          <a:lstStyle/>
          <a:p>
            <a:pPr marL="0" indent="0" algn="just" defTabSz="444500">
              <a:spcBef>
                <a:spcPct val="0"/>
              </a:spcBef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Самарский </a:t>
            </a:r>
            <a:r>
              <a:rPr lang="ru-RU" dirty="0">
                <a:cs typeface="Times New Roman" pitchFamily="18" charset="0"/>
              </a:rPr>
              <a:t>завод «Строммашина» </a:t>
            </a:r>
            <a:r>
              <a:rPr lang="ru-RU" dirty="0"/>
              <a:t>—</a:t>
            </a:r>
            <a:r>
              <a:rPr lang="ru-RU" dirty="0" smtClean="0"/>
              <a:t> промышленный </a:t>
            </a:r>
            <a:r>
              <a:rPr lang="ru-RU" dirty="0"/>
              <a:t>центр, выпускающий технологическое оборудование для предприятий более чем из 15 </a:t>
            </a:r>
            <a:r>
              <a:rPr lang="ru-RU" dirty="0" smtClean="0"/>
              <a:t>отраслей.</a:t>
            </a:r>
          </a:p>
        </p:txBody>
      </p:sp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О компании</a:t>
            </a:r>
            <a:endParaRPr lang="ru-RU" sz="3000" b="1" dirty="0">
              <a:latin typeface="+mn-lt"/>
            </a:endParaRPr>
          </a:p>
        </p:txBody>
      </p:sp>
      <p:pic>
        <p:nvPicPr>
          <p:cNvPr id="2050" name="Picture 2" descr="C:\Users\panteleeva.ag\Desktop\Новая папка\983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090582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82667" y="2852936"/>
            <a:ext cx="6238679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4450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     </a:t>
            </a:r>
            <a:r>
              <a:rPr lang="ru-RU" dirty="0" smtClean="0">
                <a:cs typeface="Times New Roman" pitchFamily="18" charset="0"/>
              </a:rPr>
              <a:t>В ГК «Строммашина» входят:</a:t>
            </a:r>
          </a:p>
          <a:p>
            <a:pPr marL="0" indent="0" algn="just" defTabSz="444500">
              <a:spcBef>
                <a:spcPct val="0"/>
              </a:spcBef>
              <a:buFont typeface="Arial" pitchFamily="34" charset="0"/>
              <a:buNone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Times New Roman" pitchFamily="18" charset="0"/>
              </a:rPr>
              <a:t>АО «Строммашина-Щит»,</a:t>
            </a: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Times New Roman" pitchFamily="18" charset="0"/>
              </a:rPr>
              <a:t>ООО «Строммашина»,</a:t>
            </a: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Times New Roman" pitchFamily="18" charset="0"/>
              </a:rPr>
              <a:t>АО «СМ-Инжиниринг»,</a:t>
            </a: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sz="400" dirty="0" smtClean="0"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Times New Roman" pitchFamily="18" charset="0"/>
              </a:rPr>
              <a:t>ООО «СМ-Индустрия».</a:t>
            </a:r>
          </a:p>
        </p:txBody>
      </p:sp>
    </p:spTree>
    <p:extLst>
      <p:ext uri="{BB962C8B-B14F-4D97-AF65-F5344CB8AC3E}">
        <p14:creationId xmlns="" xmlns:p14="http://schemas.microsoft.com/office/powerpoint/2010/main" val="25226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6912000" cy="1008112"/>
          </a:xfrm>
        </p:spPr>
        <p:txBody>
          <a:bodyPr>
            <a:normAutofit fontScale="55000" lnSpcReduction="20000"/>
          </a:bodyPr>
          <a:lstStyle/>
          <a:p>
            <a:pPr marL="0" indent="0" algn="just" defTabSz="444500">
              <a:spcBef>
                <a:spcPct val="0"/>
              </a:spcBef>
              <a:buNone/>
              <a:defRPr/>
            </a:pPr>
            <a:r>
              <a:rPr lang="ru-RU" sz="2400" dirty="0" smtClean="0"/>
              <a:t>    	</a:t>
            </a:r>
            <a:r>
              <a:rPr lang="ru-RU" sz="2900" dirty="0" smtClean="0"/>
              <a:t>День </a:t>
            </a:r>
            <a:r>
              <a:rPr lang="ru-RU" sz="2900" dirty="0"/>
              <a:t>основания </a:t>
            </a:r>
            <a:r>
              <a:rPr lang="ru-RU" sz="2900" dirty="0" smtClean="0"/>
              <a:t>завода - </a:t>
            </a:r>
            <a:r>
              <a:rPr lang="ru-RU" sz="2900" b="1" dirty="0" smtClean="0"/>
              <a:t>2 </a:t>
            </a:r>
            <a:r>
              <a:rPr lang="ru-RU" sz="2900" b="1" dirty="0"/>
              <a:t>ноября 1942 </a:t>
            </a:r>
            <a:r>
              <a:rPr lang="ru-RU" sz="2900" b="1" dirty="0" smtClean="0"/>
              <a:t>года</a:t>
            </a:r>
            <a:endParaRPr lang="ru-RU" sz="2900" dirty="0" smtClean="0"/>
          </a:p>
          <a:p>
            <a:pPr marL="0" indent="0" algn="just" defTabSz="444500">
              <a:spcBef>
                <a:spcPct val="0"/>
              </a:spcBef>
              <a:buNone/>
              <a:defRPr/>
            </a:pPr>
            <a:endParaRPr lang="ru-RU" sz="1300" dirty="0" smtClean="0"/>
          </a:p>
          <a:p>
            <a:pPr marL="0" indent="0" algn="just" defTabSz="444500">
              <a:spcBef>
                <a:spcPct val="0"/>
              </a:spcBef>
              <a:buNone/>
              <a:defRPr/>
            </a:pPr>
            <a:r>
              <a:rPr lang="ru-RU" sz="2900" dirty="0"/>
              <a:t>	</a:t>
            </a:r>
            <a:r>
              <a:rPr lang="ru-RU" sz="2900" dirty="0" smtClean="0"/>
              <a:t>Главная производственная задача - выполнение </a:t>
            </a:r>
            <a:r>
              <a:rPr lang="ru-RU" sz="2900" dirty="0"/>
              <a:t>срочных правительственных заказов по изготовлению металлоконструкций и монтажу башен, по изготовлению и монтажу </a:t>
            </a:r>
            <a:r>
              <a:rPr lang="ru-RU" sz="2900" dirty="0" smtClean="0"/>
              <a:t>радиомачт</a:t>
            </a:r>
          </a:p>
        </p:txBody>
      </p:sp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98079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Историческая справка</a:t>
            </a:r>
            <a:endParaRPr lang="ru-RU" sz="3000" b="1"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092185669"/>
              </p:ext>
            </p:extLst>
          </p:nvPr>
        </p:nvGraphicFramePr>
        <p:xfrm>
          <a:off x="95530" y="1862820"/>
          <a:ext cx="8280920" cy="499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Documents and Settings\shaykhutdinov.er\Рабочий стол\ВВОДНЫЙ КУРС\ПРЕЗЕНТАЦИЯ\ФОТО\Орде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57798"/>
            <a:ext cx="821532" cy="1152128"/>
          </a:xfrm>
          <a:prstGeom prst="rect">
            <a:avLst/>
          </a:prstGeom>
          <a:noFill/>
        </p:spPr>
      </p:pic>
      <p:pic>
        <p:nvPicPr>
          <p:cNvPr id="3074" name="Picture 2" descr="C:\Users\panteleeva.ag\Desktop\Новая папка\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86" y="4260875"/>
            <a:ext cx="1707834" cy="115394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nteleeva.ag\Desktop\Новая папка\991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17232"/>
            <a:ext cx="1705150" cy="11521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88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Производство</a:t>
            </a:r>
            <a:endParaRPr lang="ru-RU" sz="3000" b="1" dirty="0">
              <a:latin typeface="+mn-lt"/>
            </a:endParaRPr>
          </a:p>
        </p:txBody>
      </p:sp>
      <p:pic>
        <p:nvPicPr>
          <p:cNvPr id="4098" name="Picture 2" descr="C:\Users\panteleeva.ag\Desktop\Новая папка\tild3664-6331-4665-a235-366138393866__ost-75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1944216" cy="12961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nteleeva.ag\Desktop\Новая папка\tild3337-6635-4032-b533-383235383862__ost-75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4" y="3717032"/>
            <a:ext cx="1944216" cy="12961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nteleeva.ag\Desktop\Новая папка\tild3064-3562-4233-a439-613862663531__ost-056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35" y="2204864"/>
            <a:ext cx="1944216" cy="12961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nteleeva.ag\Desktop\Новая папка\tild3032-3136-4830-b861-313563393265__ost-75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1944216" cy="12961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69" y="5237013"/>
            <a:ext cx="1699861" cy="12961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51152"/>
            <a:ext cx="1686049" cy="128200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71728"/>
            <a:ext cx="1699862" cy="125361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36966" y="1394024"/>
            <a:ext cx="5594933" cy="247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ru-RU" sz="1800" b="1" dirty="0" smtClean="0"/>
              <a:t>ГК «Строммашина» это:</a:t>
            </a:r>
          </a:p>
          <a:p>
            <a:pPr marL="114300" indent="0">
              <a:spcBef>
                <a:spcPts val="0"/>
              </a:spcBef>
              <a:buNone/>
            </a:pPr>
            <a:endParaRPr lang="ru-RU" sz="10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 Собственные конструкторско-технологические отделы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 Производственные площади: 90 000 м</a:t>
            </a:r>
            <a:r>
              <a:rPr lang="en-US" baseline="30000" dirty="0" smtClean="0"/>
              <a:t>2</a:t>
            </a:r>
            <a:endParaRPr lang="ru-RU" baseline="30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 Грузоподъемные механизмы: до 16 тонн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 314 единиц металлорежущего оборудования</a:t>
            </a:r>
          </a:p>
          <a:p>
            <a:pPr indent="12700">
              <a:spcBef>
                <a:spcPts val="0"/>
              </a:spcBef>
              <a:buFontTx/>
              <a:buChar char="-"/>
            </a:pPr>
            <a:endParaRPr lang="ru-RU" sz="1000" dirty="0" smtClean="0"/>
          </a:p>
          <a:p>
            <a:pPr indent="1714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Центральная </a:t>
            </a:r>
            <a:r>
              <a:rPr lang="ru-RU" dirty="0"/>
              <a:t>лаборатория измерительной техники </a:t>
            </a:r>
            <a:r>
              <a:rPr lang="ru-RU" dirty="0" smtClean="0"/>
              <a:t>  (</a:t>
            </a:r>
            <a:r>
              <a:rPr lang="ru-RU" dirty="0"/>
              <a:t>ЦЛИТ) и лаборатория неразрушающего </a:t>
            </a:r>
            <a:r>
              <a:rPr lang="ru-RU" dirty="0" smtClean="0"/>
              <a:t>контроля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13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Наша продукция</a:t>
            </a:r>
            <a:endParaRPr lang="ru-RU" sz="30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36712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330200">
              <a:buFont typeface="Arial" pitchFamily="34" charset="0"/>
              <a:buNone/>
            </a:pPr>
            <a:r>
              <a:rPr lang="ru-RU" dirty="0"/>
              <a:t>Производственный потенциал позволяет осуществлять </a:t>
            </a:r>
            <a:r>
              <a:rPr lang="ru-RU" b="1" dirty="0"/>
              <a:t>ежемесячный объем </a:t>
            </a:r>
            <a:r>
              <a:rPr lang="ru-RU" dirty="0"/>
              <a:t>выпуска металлоконструкций </a:t>
            </a:r>
            <a:r>
              <a:rPr lang="ru-RU"/>
              <a:t>в </a:t>
            </a:r>
            <a:r>
              <a:rPr lang="ru-RU" smtClean="0"/>
              <a:t>размере </a:t>
            </a:r>
            <a:r>
              <a:rPr lang="ru-RU" b="1" dirty="0"/>
              <a:t>300-400 </a:t>
            </a:r>
            <a:r>
              <a:rPr lang="ru-RU" b="1" dirty="0" smtClean="0"/>
              <a:t>тонн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4462524"/>
            <a:ext cx="4244383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ru-RU" b="1" dirty="0" smtClean="0">
                <a:cs typeface="Times New Roman" pitchFamily="18" charset="0"/>
              </a:rPr>
              <a:t>Основные отраслевые направления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строительная,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нефтяная,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дорожная,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химическая,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металлургическая,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горнодобывающая отрасли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45" y="1483043"/>
            <a:ext cx="6396903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Самарский завод «Строммашина» </a:t>
            </a:r>
            <a:r>
              <a:rPr lang="ru-RU" b="1" dirty="0" smtClean="0">
                <a:cs typeface="Times New Roman" pitchFamily="18" charset="0"/>
              </a:rPr>
              <a:t>производит </a:t>
            </a:r>
            <a:r>
              <a:rPr lang="ru-RU" b="1" dirty="0">
                <a:cs typeface="Times New Roman" pitchFamily="18" charset="0"/>
              </a:rPr>
              <a:t>и поставляет</a:t>
            </a:r>
            <a:r>
              <a:rPr lang="ru-RU" dirty="0">
                <a:cs typeface="Times New Roman" pitchFamily="18" charset="0"/>
              </a:rPr>
              <a:t>: </a:t>
            </a:r>
            <a:endParaRPr lang="ru-RU" dirty="0" smtClean="0"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cs typeface="Times New Roman" pitchFamily="18" charset="0"/>
              </a:rPr>
              <a:t>о</a:t>
            </a:r>
            <a:r>
              <a:rPr lang="ru-RU" dirty="0" smtClean="0">
                <a:cs typeface="Times New Roman" pitchFamily="18" charset="0"/>
              </a:rPr>
              <a:t>тдельное </a:t>
            </a:r>
            <a:r>
              <a:rPr lang="ru-RU" dirty="0">
                <a:cs typeface="Times New Roman" pitchFamily="18" charset="0"/>
              </a:rPr>
              <a:t>технологическое </a:t>
            </a:r>
            <a:r>
              <a:rPr lang="ru-RU" dirty="0" smtClean="0">
                <a:cs typeface="Times New Roman" pitchFamily="18" charset="0"/>
              </a:rPr>
              <a:t>оборудование,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cs typeface="Times New Roman" pitchFamily="18" charset="0"/>
              </a:rPr>
              <a:t>п</a:t>
            </a:r>
            <a:r>
              <a:rPr lang="ru-RU" dirty="0" smtClean="0">
                <a:cs typeface="Times New Roman" pitchFamily="18" charset="0"/>
              </a:rPr>
              <a:t>ромышленные металлоконструкции,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изделия </a:t>
            </a:r>
            <a:r>
              <a:rPr lang="ru-RU" dirty="0">
                <a:cs typeface="Times New Roman" pitchFamily="18" charset="0"/>
              </a:rPr>
              <a:t>по чертежам </a:t>
            </a:r>
            <a:r>
              <a:rPr lang="ru-RU" dirty="0" smtClean="0">
                <a:cs typeface="Times New Roman" pitchFamily="18" charset="0"/>
              </a:rPr>
              <a:t>заказчика,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cs typeface="Times New Roman" pitchFamily="18" charset="0"/>
              </a:rPr>
              <a:t>т</a:t>
            </a:r>
            <a:r>
              <a:rPr lang="ru-RU" dirty="0" smtClean="0">
                <a:cs typeface="Times New Roman" pitchFamily="18" charset="0"/>
              </a:rPr>
              <a:t>ехнологические </a:t>
            </a:r>
            <a:r>
              <a:rPr lang="ru-RU" dirty="0">
                <a:cs typeface="Times New Roman" pitchFamily="18" charset="0"/>
              </a:rPr>
              <a:t>комплексы для </a:t>
            </a:r>
            <a:r>
              <a:rPr lang="ru-RU" dirty="0" smtClean="0">
                <a:cs typeface="Times New Roman" pitchFamily="18" charset="0"/>
              </a:rPr>
              <a:t>производства:</a:t>
            </a:r>
          </a:p>
          <a:p>
            <a:pPr marL="342900" indent="127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 извести;</a:t>
            </a:r>
          </a:p>
          <a:p>
            <a:pPr marL="342900" indent="127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 гипса;</a:t>
            </a:r>
          </a:p>
          <a:p>
            <a:pPr marL="342900" indent="127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 керамзита;</a:t>
            </a:r>
          </a:p>
          <a:p>
            <a:pPr marL="342900" indent="127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 минерального порошка;</a:t>
            </a:r>
          </a:p>
          <a:p>
            <a:pPr marL="342900" indent="127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 размола</a:t>
            </a:r>
            <a:r>
              <a:rPr lang="ru-RU" dirty="0">
                <a:cs typeface="Times New Roman" pitchFamily="18" charset="0"/>
              </a:rPr>
              <a:t>, обжига и сушки рудных и нерудных </a:t>
            </a:r>
            <a:r>
              <a:rPr lang="ru-RU" dirty="0" smtClean="0">
                <a:cs typeface="Times New Roman" pitchFamily="18" charset="0"/>
              </a:rPr>
              <a:t>материалов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29" name="Picture 5" descr="C:\Users\panteleeva.ag\Desktop\Новая папка\tild6339-6662-4337-b237-653935656238__ost-7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9878"/>
            <a:ext cx="3012527" cy="200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15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Наша продукция</a:t>
            </a:r>
            <a:endParaRPr lang="ru-RU" sz="3000" b="1" dirty="0">
              <a:latin typeface="+mn-lt"/>
            </a:endParaRPr>
          </a:p>
        </p:txBody>
      </p:sp>
      <p:pic>
        <p:nvPicPr>
          <p:cNvPr id="2050" name="Picture 2" descr="C:\Users\panteleeva.ag\Desktop\NJ — копия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3" y="1051026"/>
            <a:ext cx="521020" cy="49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785786" y="1071546"/>
            <a:ext cx="1752411" cy="576064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buNone/>
            </a:pPr>
            <a:r>
              <a:rPr lang="ru-RU" sz="2800" b="1" dirty="0" smtClean="0"/>
              <a:t>Размольное оборудование</a:t>
            </a:r>
          </a:p>
          <a:p>
            <a:pPr marL="114300" indent="0">
              <a:buNone/>
            </a:pPr>
            <a:endParaRPr lang="ru-RU" sz="11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2160000" cy="139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2"/>
          <a:stretch/>
        </p:blipFill>
        <p:spPr bwMode="auto">
          <a:xfrm>
            <a:off x="500034" y="4000504"/>
            <a:ext cx="2160000" cy="142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5572140"/>
            <a:ext cx="262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Мельницы молотковые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тангенциальные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357562"/>
            <a:ext cx="1953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Мельница стержневая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4" name="Picture 6" descr="C:\Users\panteleeva.ag\Desktop\NJ — копия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071546"/>
            <a:ext cx="523875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3500430" y="100010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ru-RU" sz="1800" b="1" dirty="0" smtClean="0"/>
              <a:t>Дробильное оборудование</a:t>
            </a:r>
          </a:p>
          <a:p>
            <a:pPr marL="114300" indent="0">
              <a:buFont typeface="Arial" pitchFamily="34" charset="0"/>
              <a:buNone/>
            </a:pPr>
            <a:endParaRPr lang="ru-RU" sz="1800" b="1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2041740" cy="135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2160000" cy="1392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214678" y="5572140"/>
            <a:ext cx="19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Молотковые дробилки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7554" y="3357562"/>
            <a:ext cx="1770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Валковые дробилки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C:\Users\panteleeva.ag\Desktop\NJ — копия (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000108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000760" y="1000108"/>
            <a:ext cx="228601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Технологические комплексы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785926"/>
            <a:ext cx="2160000" cy="150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00694" y="3357562"/>
            <a:ext cx="2828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Технологический комплекс сушки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929066"/>
            <a:ext cx="2160000" cy="1518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500694" y="5572140"/>
            <a:ext cx="2953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Технологический комплекс помола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4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Наша продукция</a:t>
            </a:r>
            <a:endParaRPr lang="ru-RU" sz="3000" b="1" dirty="0">
              <a:latin typeface="+mn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42910" y="857232"/>
            <a:ext cx="7951298" cy="396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2400" b="1" dirty="0" smtClean="0"/>
              <a:t>Специальные аппараты с вращающимися барабанами</a:t>
            </a:r>
            <a:endParaRPr lang="ru-RU" sz="2400" b="1" dirty="0"/>
          </a:p>
          <a:p>
            <a:pPr marL="114300" indent="0">
              <a:buFont typeface="Arial" pitchFamily="34" charset="0"/>
              <a:buNone/>
            </a:pPr>
            <a:endParaRPr lang="ru-RU" sz="24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857224" y="3071810"/>
            <a:ext cx="2305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Барабанный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окомкователь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3143248"/>
            <a:ext cx="2104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Барабанный охладитель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8" name="Picture 6" descr="C:\Users\panteleeva.ag\Desktop\NJ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5143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18052"/>
            <a:ext cx="3072383" cy="1552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50" y="1487422"/>
            <a:ext cx="2867025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714348" y="3500438"/>
            <a:ext cx="4516685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sz="2400" b="1" dirty="0" smtClean="0"/>
              <a:t>Сушильное оборудование</a:t>
            </a:r>
          </a:p>
          <a:p>
            <a:pPr marL="114300" indent="0">
              <a:buFont typeface="Arial" pitchFamily="34" charset="0"/>
              <a:buNone/>
            </a:pPr>
            <a:endParaRPr lang="ru-RU" sz="1100" b="1" dirty="0" smtClean="0"/>
          </a:p>
        </p:txBody>
      </p:sp>
      <p:pic>
        <p:nvPicPr>
          <p:cNvPr id="18" name="Picture 6" descr="C:\Users\panteleeva.ag\Desktop\NJ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5143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977475"/>
            <a:ext cx="4357718" cy="288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86050" y="6357958"/>
            <a:ext cx="1782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Барабан сушильный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3499006" cy="142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05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Наша продукция</a:t>
            </a:r>
            <a:endParaRPr lang="ru-RU" sz="3000" b="1" dirty="0">
              <a:latin typeface="+mn-l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941182" y="803437"/>
            <a:ext cx="2748278" cy="574437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sz="2800" b="1" dirty="0" smtClean="0"/>
              <a:t>Аспирационное оборудование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7636" y="3423446"/>
            <a:ext cx="2953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Печи вращающиеся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160" y="3413611"/>
            <a:ext cx="1683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Фильтры рукавные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Users\panteleeva.ag\Desktop\NJ — копия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2" y="828719"/>
            <a:ext cx="533400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0" y="1513746"/>
            <a:ext cx="2458551" cy="170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panteleeva.ag\Desktop\NJ — копия (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91" y="828719"/>
            <a:ext cx="504825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832062" y="828719"/>
            <a:ext cx="2748278" cy="574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sz="2800" b="1" dirty="0" smtClean="0"/>
              <a:t>Обжиговое оборудование</a:t>
            </a:r>
          </a:p>
          <a:p>
            <a:pPr marL="114300" indent="0">
              <a:buFont typeface="Arial" pitchFamily="34" charset="0"/>
              <a:buNone/>
            </a:pPr>
            <a:endParaRPr lang="ru-RU" sz="1100" b="1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46" y="1569541"/>
            <a:ext cx="4930527" cy="1361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panteleeva.ag\Desktop\NJ — копия (6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4" y="4005064"/>
            <a:ext cx="50482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941182" y="4077073"/>
            <a:ext cx="3877913" cy="413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sz="2800" b="1" dirty="0" smtClean="0"/>
              <a:t>Ёмкостное оборудование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66" y="4571967"/>
            <a:ext cx="169545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1" y="4550339"/>
            <a:ext cx="163830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34644"/>
            <a:ext cx="2520280" cy="118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4981343"/>
            <a:ext cx="3142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Типы емкостного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оризонтальное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вертикальное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одземное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наземное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дностенное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двустенное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дно-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двух,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трехсекционное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6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teleeva.ag\Desktop\Современн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31" y="1743"/>
            <a:ext cx="3005069" cy="44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Наша продукция</a:t>
            </a:r>
            <a:endParaRPr lang="ru-RU" sz="3000" b="1" dirty="0">
              <a:latin typeface="+mn-l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785786" y="3786191"/>
            <a:ext cx="5791058" cy="35719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sz="2800" b="1" dirty="0" smtClean="0"/>
              <a:t>Изготовление продукции по чертежам заказчика</a:t>
            </a:r>
          </a:p>
        </p:txBody>
      </p:sp>
      <p:pic>
        <p:nvPicPr>
          <p:cNvPr id="7170" name="Picture 2" descr="C:\Users\panteleeva.ag\Desktop\NJ — копия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256"/>
            <a:ext cx="1504072" cy="98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429264"/>
            <a:ext cx="1504073" cy="120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68" y="4214818"/>
            <a:ext cx="211591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286256"/>
            <a:ext cx="1504072" cy="98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429264"/>
            <a:ext cx="1504072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14348" y="857232"/>
            <a:ext cx="5791058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Инжиниринговые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сервисные услуги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panteleeva.ag\Desktop\NJ — копия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85786" y="1214422"/>
            <a:ext cx="69294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технической концепции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предварительная коммерческая оценка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выполнение проектных работ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шеф-монтаж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обслуживание и ремонт оборудования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доставка запчастей по согласованному графику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технический аудит оборудования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15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1498</TotalTime>
  <Words>743</Words>
  <Application>Microsoft Office PowerPoint</Application>
  <PresentationFormat>Экран (4:3)</PresentationFormat>
  <Paragraphs>193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Слайд 1</vt:lpstr>
      <vt:lpstr>О компании</vt:lpstr>
      <vt:lpstr>Историческая справка</vt:lpstr>
      <vt:lpstr>Производство</vt:lpstr>
      <vt:lpstr>Наша продукция</vt:lpstr>
      <vt:lpstr>Наша продукция</vt:lpstr>
      <vt:lpstr>Наша продукция</vt:lpstr>
      <vt:lpstr>Наша продукция</vt:lpstr>
      <vt:lpstr>Наша продукция</vt:lpstr>
      <vt:lpstr>Наши клиенты</vt:lpstr>
      <vt:lpstr>Сотрудники – залог успеха</vt:lpstr>
      <vt:lpstr>Востребованные профессии</vt:lpstr>
      <vt:lpstr>Условия трудоустройства</vt:lpstr>
      <vt:lpstr>Кафетерий льгот</vt:lpstr>
      <vt:lpstr>Практическая подготовка студентов и  профориентационная работа</vt:lpstr>
      <vt:lpstr>Наши контакты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Пантелеева Анастасия Григорьевна</dc:creator>
  <cp:lastModifiedBy>pozhidaeva.aa</cp:lastModifiedBy>
  <cp:revision>337</cp:revision>
  <dcterms:created xsi:type="dcterms:W3CDTF">2023-09-04T05:32:13Z</dcterms:created>
  <dcterms:modified xsi:type="dcterms:W3CDTF">2024-01-22T13:14:43Z</dcterms:modified>
</cp:coreProperties>
</file>