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301" r:id="rId3"/>
    <p:sldId id="257" r:id="rId4"/>
    <p:sldId id="258" r:id="rId5"/>
    <p:sldId id="307" r:id="rId6"/>
    <p:sldId id="308" r:id="rId7"/>
    <p:sldId id="309" r:id="rId8"/>
    <p:sldId id="310" r:id="rId9"/>
    <p:sldId id="269" r:id="rId10"/>
    <p:sldId id="296" r:id="rId11"/>
    <p:sldId id="292" r:id="rId12"/>
    <p:sldId id="311" r:id="rId13"/>
    <p:sldId id="312" r:id="rId14"/>
    <p:sldId id="271" r:id="rId15"/>
    <p:sldId id="280" r:id="rId16"/>
    <p:sldId id="276" r:id="rId17"/>
    <p:sldId id="291" r:id="rId18"/>
    <p:sldId id="303" r:id="rId19"/>
    <p:sldId id="304" r:id="rId20"/>
    <p:sldId id="305" r:id="rId21"/>
    <p:sldId id="283" r:id="rId22"/>
    <p:sldId id="281" r:id="rId23"/>
    <p:sldId id="282" r:id="rId24"/>
    <p:sldId id="288" r:id="rId25"/>
    <p:sldId id="287" r:id="rId26"/>
    <p:sldId id="286" r:id="rId27"/>
    <p:sldId id="285" r:id="rId28"/>
    <p:sldId id="259" r:id="rId29"/>
    <p:sldId id="290" r:id="rId30"/>
    <p:sldId id="289" r:id="rId31"/>
    <p:sldId id="306" r:id="rId32"/>
    <p:sldId id="315" r:id="rId33"/>
    <p:sldId id="316" r:id="rId34"/>
    <p:sldId id="317" r:id="rId35"/>
    <p:sldId id="318" r:id="rId36"/>
    <p:sldId id="264" r:id="rId37"/>
    <p:sldId id="299" r:id="rId38"/>
    <p:sldId id="26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CC"/>
    <a:srgbClr val="6600FF"/>
    <a:srgbClr val="0000FF"/>
    <a:srgbClr val="FFCC00"/>
    <a:srgbClr val="FFFF00"/>
    <a:srgbClr val="0099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A47C7-6F7D-4283-B240-2CAFF8DC8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B6BCB-3CE5-438F-8A92-1A20D5BE4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38632-E132-45B2-97BC-8A8AC4398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C17DC-B541-47CA-A275-BF4AF930E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AD63-75C1-4DE5-B503-B248ECF74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DA9B-3512-40A7-B033-571966EA2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D30D-8985-4B81-93E6-39C7C4AB7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0958C-9860-4DEF-8B7D-4B7C2680E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2575A-0444-4F13-95A2-20C3D2035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D6C1-F369-4CEC-8070-2F17F6A57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59A8-D136-437F-9B8D-7168A26D5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24F20EE-E9F2-4047-8B8E-32D55EFBF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7;&#1072;&#1096;&#1072;\&#1056;&#1072;&#1073;&#1086;&#1095;&#1080;&#1081;%20&#1089;&#1090;&#1086;&#1083;\&#1055;&#1088;&#1077;&#1079;&#1077;&#1085;&#1090;&#1072;&#1094;&#1080;&#1103;%20&#1082;%20&#1091;&#1088;&#1086;&#1082;&#1091;\&#1058;&#1072;&#1085;&#1077;&#1094;%20&#1091;&#1090;&#1103;&#1090;.mid" TargetMode="Externa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http://festival.1september.ru/articles/412386/img11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1371600" y="2438400"/>
            <a:ext cx="6629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Математический </a:t>
            </a:r>
          </a:p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брейн-ринг</a:t>
            </a:r>
          </a:p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"Чем больше я узнаю, </a:t>
            </a:r>
          </a:p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тем больше я смогу!"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r>
              <a:rPr lang="ru-RU" sz="3600" smtClean="0"/>
              <a:t>Петух, стоя на одной ноге, весит 5 кг. Сколько он весит, стоя на двух ногах?</a:t>
            </a:r>
          </a:p>
        </p:txBody>
      </p:sp>
      <p:pic>
        <p:nvPicPr>
          <p:cNvPr id="22530" name="Picture 3" descr="petux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040313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smtClean="0"/>
              <a:t>Шнур длиной 24 м разрезали на равные части, сделав 3 разреза. Какова длина каждой части?</a:t>
            </a:r>
          </a:p>
        </p:txBody>
      </p:sp>
      <p:pic>
        <p:nvPicPr>
          <p:cNvPr id="23554" name="Picture 4" descr="шну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5532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 descr="Крупная сетка"/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pattFill prst="lgGrid">
            <a:fgClr>
              <a:srgbClr val="C0C0C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336600"/>
                </a:solidFill>
                <a:latin typeface="Times New Roman" pitchFamily="18" charset="0"/>
              </a:rPr>
              <a:t>К однозначному числу приписали </a:t>
            </a:r>
          </a:p>
          <a:p>
            <a:pPr algn="ctr"/>
            <a:r>
              <a:rPr lang="ru-RU" sz="2800" b="1">
                <a:solidFill>
                  <a:srgbClr val="336600"/>
                </a:solidFill>
                <a:latin typeface="Times New Roman" pitchFamily="18" charset="0"/>
              </a:rPr>
              <a:t>такую же цифру. </a:t>
            </a:r>
          </a:p>
          <a:p>
            <a:pPr algn="ctr"/>
            <a:r>
              <a:rPr lang="ru-RU" sz="2800" b="1">
                <a:solidFill>
                  <a:srgbClr val="336600"/>
                </a:solidFill>
                <a:latin typeface="Times New Roman" pitchFamily="18" charset="0"/>
              </a:rPr>
              <a:t>Во сколько раз увеличилось это число?</a:t>
            </a:r>
          </a:p>
        </p:txBody>
      </p:sp>
      <p:pic>
        <p:nvPicPr>
          <p:cNvPr id="24578" name="Picture 3" descr="&amp;Pcy;&amp;rcy;&amp;ocy;&amp;iecy;&amp;kcy;&amp;t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05000"/>
            <a:ext cx="40862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971550" y="2133600"/>
            <a:ext cx="171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971550" y="3068638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971550" y="4076700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971550" y="5013325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971550" y="6021388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70665" name="WordArt 9"/>
          <p:cNvSpPr>
            <a:spLocks noChangeArrowheads="1" noChangeShapeType="1" noTextEdit="1"/>
          </p:cNvSpPr>
          <p:nvPr/>
        </p:nvSpPr>
        <p:spPr bwMode="auto">
          <a:xfrm>
            <a:off x="2843213" y="2133600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70666" name="WordArt 10"/>
          <p:cNvSpPr>
            <a:spLocks noChangeArrowheads="1" noChangeShapeType="1" noTextEdit="1"/>
          </p:cNvSpPr>
          <p:nvPr/>
        </p:nvSpPr>
        <p:spPr bwMode="auto">
          <a:xfrm>
            <a:off x="2843213" y="3068638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0667" name="WordArt 11"/>
          <p:cNvSpPr>
            <a:spLocks noChangeArrowheads="1" noChangeShapeType="1" noTextEdit="1"/>
          </p:cNvSpPr>
          <p:nvPr/>
        </p:nvSpPr>
        <p:spPr bwMode="auto">
          <a:xfrm>
            <a:off x="2819400" y="4114800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70668" name="WordArt 12"/>
          <p:cNvSpPr>
            <a:spLocks noChangeArrowheads="1" noChangeShapeType="1" noTextEdit="1"/>
          </p:cNvSpPr>
          <p:nvPr/>
        </p:nvSpPr>
        <p:spPr bwMode="auto">
          <a:xfrm>
            <a:off x="2843213" y="5013325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70669" name="WordArt 13"/>
          <p:cNvSpPr>
            <a:spLocks noChangeArrowheads="1" noChangeShapeType="1" noTextEdit="1"/>
          </p:cNvSpPr>
          <p:nvPr/>
        </p:nvSpPr>
        <p:spPr bwMode="auto">
          <a:xfrm>
            <a:off x="1331913" y="2133600"/>
            <a:ext cx="171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0670" name="WordArt 14"/>
          <p:cNvSpPr>
            <a:spLocks noChangeArrowheads="1" noChangeShapeType="1" noTextEdit="1"/>
          </p:cNvSpPr>
          <p:nvPr/>
        </p:nvSpPr>
        <p:spPr bwMode="auto">
          <a:xfrm>
            <a:off x="1331913" y="3068638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0671" name="WordArt 15"/>
          <p:cNvSpPr>
            <a:spLocks noChangeArrowheads="1" noChangeShapeType="1" noTextEdit="1"/>
          </p:cNvSpPr>
          <p:nvPr/>
        </p:nvSpPr>
        <p:spPr bwMode="auto">
          <a:xfrm>
            <a:off x="1331913" y="4076700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0672" name="WordArt 16"/>
          <p:cNvSpPr>
            <a:spLocks noChangeArrowheads="1" noChangeShapeType="1" noTextEdit="1"/>
          </p:cNvSpPr>
          <p:nvPr/>
        </p:nvSpPr>
        <p:spPr bwMode="auto">
          <a:xfrm>
            <a:off x="1331913" y="5013325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0673" name="WordArt 17"/>
          <p:cNvSpPr>
            <a:spLocks noChangeArrowheads="1" noChangeShapeType="1" noTextEdit="1"/>
          </p:cNvSpPr>
          <p:nvPr/>
        </p:nvSpPr>
        <p:spPr bwMode="auto">
          <a:xfrm>
            <a:off x="1331913" y="6021388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70674" name="WordArt 18"/>
          <p:cNvSpPr>
            <a:spLocks noChangeArrowheads="1" noChangeShapeType="1" noTextEdit="1"/>
          </p:cNvSpPr>
          <p:nvPr/>
        </p:nvSpPr>
        <p:spPr bwMode="auto">
          <a:xfrm>
            <a:off x="3203575" y="2133600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70675" name="WordArt 19"/>
          <p:cNvSpPr>
            <a:spLocks noChangeArrowheads="1" noChangeShapeType="1" noTextEdit="1"/>
          </p:cNvSpPr>
          <p:nvPr/>
        </p:nvSpPr>
        <p:spPr bwMode="auto">
          <a:xfrm>
            <a:off x="3203575" y="3068638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0676" name="WordArt 20"/>
          <p:cNvSpPr>
            <a:spLocks noChangeArrowheads="1" noChangeShapeType="1" noTextEdit="1"/>
          </p:cNvSpPr>
          <p:nvPr/>
        </p:nvSpPr>
        <p:spPr bwMode="auto">
          <a:xfrm>
            <a:off x="3200400" y="4038600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70677" name="WordArt 21"/>
          <p:cNvSpPr>
            <a:spLocks noChangeArrowheads="1" noChangeShapeType="1" noTextEdit="1"/>
          </p:cNvSpPr>
          <p:nvPr/>
        </p:nvSpPr>
        <p:spPr bwMode="auto">
          <a:xfrm>
            <a:off x="3203575" y="5013325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  <p:bldP spid="70669" grpId="1" animBg="1"/>
      <p:bldP spid="70670" grpId="0" animBg="1"/>
      <p:bldP spid="70670" grpId="1" animBg="1"/>
      <p:bldP spid="70671" grpId="0" animBg="1"/>
      <p:bldP spid="70671" grpId="1" animBg="1"/>
      <p:bldP spid="70672" grpId="0" animBg="1"/>
      <p:bldP spid="70672" grpId="1" animBg="1"/>
      <p:bldP spid="70673" grpId="0" animBg="1"/>
      <p:bldP spid="70673" grpId="1" animBg="1"/>
      <p:bldP spid="70674" grpId="0" animBg="1"/>
      <p:bldP spid="70674" grpId="1" animBg="1"/>
      <p:bldP spid="70675" grpId="0" animBg="1"/>
      <p:bldP spid="70675" grpId="1" animBg="1"/>
      <p:bldP spid="70676" grpId="0" animBg="1"/>
      <p:bldP spid="70676" grpId="1" animBg="1"/>
      <p:bldP spid="70677" grpId="0" animBg="1"/>
      <p:bldP spid="7067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&amp;Pcy;&amp;rcy;&amp;ocy;&amp;jcy;&amp;tcy;&amp;icy; &amp;tcy;&amp;iecy;&amp;scy;&amp;tcy; &amp;ncy;&amp;acy; &amp;kcy;&amp;acy;&amp;scy;&amp;scy;&amp;icy;&amp;rcy;&amp;acy; &amp;pcy;&amp;rcy;&amp;ocy;&amp;dcy;&amp;acy;&amp;vcy;&amp;t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05125"/>
            <a:ext cx="47625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 descr="Крупная сетка"/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pattFill prst="lgGrid">
            <a:fgClr>
              <a:srgbClr val="C0C0C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Стоимость книги 150 рублей 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и ещё половина  стоимости. 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Сколько стоит книга?</a:t>
            </a:r>
          </a:p>
        </p:txBody>
      </p:sp>
      <p:pic>
        <p:nvPicPr>
          <p:cNvPr id="25603" name="Picture 4" descr="&amp;Ocy;&amp;bcy;&amp;rcy;&amp;acy;&amp;zcy;&amp;iecy;&amp;tscy; &amp;tscy;&amp;iecy;&amp;ncy;&amp;ncy;&amp;icy;&amp;kcy;&amp;acy; &amp;vcy; &amp;mcy;&amp;acy;&amp;gcy;&amp;acy;&amp;zcy;&amp;icy;&amp;ncy;&amp;iecy; - &amp;Ocy;&amp;bcy;&amp;rcy;&amp;acy;&amp;zcy;&amp;tscy;&amp;ycy; &amp;ncy;&amp;acy; &amp;lcy;&amp;yucy;&amp;bcy;&amp;ucy;&amp;yucy; &amp;tcy;&amp;iecy;"/>
          <p:cNvPicPr>
            <a:picLocks noChangeAspect="1" noChangeArrowheads="1"/>
          </p:cNvPicPr>
          <p:nvPr/>
        </p:nvPicPr>
        <p:blipFill>
          <a:blip r:embed="rId3"/>
          <a:srcRect l="18271" r="18272" b="1572"/>
          <a:stretch>
            <a:fillRect/>
          </a:stretch>
        </p:blipFill>
        <p:spPr bwMode="auto">
          <a:xfrm>
            <a:off x="5257800" y="1981200"/>
            <a:ext cx="31448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&amp;Mcy;&amp;acy;&amp;tcy;&amp;iecy;&amp;mcy;&amp;acy;&amp;tcy;&amp;icy;&amp;kcy;&amp;acy; &amp;ucy;&amp;chcy;&amp;iecy;&amp;bcy;&amp;ncy;&amp;icy;&amp;kcy; 8 &amp;kcy;&amp;lcy;&amp;acy;&amp;scy;&amp;scy; - &amp;Pcy;&amp;rcy;&amp;ocy;&amp;scy;&amp;tcy;&amp;ocy; &amp;mcy;&amp;ocy;&amp;jcy; &amp;bcy;&amp;lcy;&amp;ocy;&amp;g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1047">
            <a:off x="6019800" y="2514600"/>
            <a:ext cx="17303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651500" y="5157788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</a:rPr>
              <a:t>1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781800" y="4876800"/>
            <a:ext cx="1512888" cy="792163"/>
          </a:xfrm>
          <a:prstGeom prst="rect">
            <a:avLst/>
          </a:prstGeom>
          <a:solidFill>
            <a:srgbClr val="E27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 rot="229070">
            <a:off x="1833563" y="4075113"/>
            <a:ext cx="503237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pic>
        <p:nvPicPr>
          <p:cNvPr id="25608" name="Picture 5" descr="&amp;Mcy;&amp;acy;&amp;tcy;&amp;iecy;&amp;mcy;&amp;acy;&amp;tcy;&amp;icy;&amp;kcy;&amp;acy; &amp;ucy;&amp;chcy;&amp;iecy;&amp;bcy;&amp;ncy;&amp;icy;&amp;kcy; 8 &amp;kcy;&amp;lcy;&amp;acy;&amp;scy;&amp;scy; - &amp;Pcy;&amp;rcy;&amp;ocy;&amp;scy;&amp;tcy;&amp;ocy; &amp;mcy;&amp;ocy;&amp;jcy; &amp;bcy;&amp;lcy;&amp;ocy;&amp;g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1047">
            <a:off x="6019800" y="2514600"/>
            <a:ext cx="17303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8001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00"/>
                </a:solidFill>
                <a:cs typeface="Times New Roman" pitchFamily="18" charset="0"/>
              </a:rPr>
              <a:t>Во сколько раз путь лестницы 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16</a:t>
            </a:r>
            <a:r>
              <a:rPr lang="ru-RU" sz="3600">
                <a:solidFill>
                  <a:srgbClr val="000000"/>
                </a:solidFill>
                <a:cs typeface="Times New Roman" pitchFamily="18" charset="0"/>
              </a:rPr>
              <a:t> этаж дома длиннее пути на</a:t>
            </a:r>
            <a:r>
              <a:rPr lang="ru-RU" sz="3600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>
                <a:solidFill>
                  <a:srgbClr val="000000"/>
                </a:solidFill>
                <a:cs typeface="Times New Roman" pitchFamily="18" charset="0"/>
              </a:rPr>
              <a:t> этаж 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 ?</a:t>
            </a:r>
            <a:r>
              <a:rPr lang="ru-RU"/>
              <a:t> </a:t>
            </a:r>
          </a:p>
        </p:txBody>
      </p:sp>
      <p:pic>
        <p:nvPicPr>
          <p:cNvPr id="26627" name="Picture 5" descr="47"/>
          <p:cNvPicPr>
            <a:picLocks noChangeAspect="1" noChangeArrowheads="1"/>
          </p:cNvPicPr>
          <p:nvPr/>
        </p:nvPicPr>
        <p:blipFill>
          <a:blip r:embed="rId3"/>
          <a:srcRect l="15891" t="7672" r="14191" b="7938"/>
          <a:stretch>
            <a:fillRect/>
          </a:stretch>
        </p:blipFill>
        <p:spPr bwMode="auto">
          <a:xfrm>
            <a:off x="3124200" y="2819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куры за 3 дня снесут 3 яйца. Сколько яиц снесут 9 кур за 9 дней?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8675" name="Picture 5" descr="кур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743200"/>
            <a:ext cx="22812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Если бы к моим яблокам прибавить половину их, да еще десяток, то у меня была бы целая сотня. </a:t>
            </a:r>
            <a:br>
              <a:rPr lang="ru-RU" sz="2400" b="1" smtClean="0"/>
            </a:br>
            <a:r>
              <a:rPr lang="ru-RU" sz="2400" b="1" smtClean="0"/>
              <a:t>Сколько у меня яблок?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29699" name="Picture 4" descr="ябло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08963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09876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886200"/>
            <a:ext cx="1247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8" descr="Рис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230813"/>
            <a:ext cx="838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WordArt 5"/>
          <p:cNvSpPr>
            <a:spLocks noChangeArrowheads="1" noChangeShapeType="1" noTextEdit="1"/>
          </p:cNvSpPr>
          <p:nvPr/>
        </p:nvSpPr>
        <p:spPr bwMode="auto">
          <a:xfrm>
            <a:off x="1371600" y="1143000"/>
            <a:ext cx="6172200" cy="3276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3 тур</a:t>
            </a:r>
          </a:p>
          <a:p>
            <a:pPr algn="ctr"/>
            <a:r>
              <a:rPr lang="ru-RU" sz="3600" kern="10"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"С полуслова"</a:t>
            </a:r>
          </a:p>
        </p:txBody>
      </p:sp>
      <p:pic>
        <p:nvPicPr>
          <p:cNvPr id="30725" name="Picture 5" descr="65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1717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glitt0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09876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886200"/>
            <a:ext cx="1247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8" descr="Рис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230813"/>
            <a:ext cx="838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5"/>
          <p:cNvSpPr>
            <a:spLocks noChangeArrowheads="1" noChangeShapeType="1" noTextEdit="1"/>
          </p:cNvSpPr>
          <p:nvPr/>
        </p:nvSpPr>
        <p:spPr bwMode="auto">
          <a:xfrm>
            <a:off x="1371600" y="1143000"/>
            <a:ext cx="6172200" cy="3276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4 тур</a:t>
            </a:r>
          </a:p>
          <a:p>
            <a:pPr algn="ctr"/>
            <a:r>
              <a:rPr lang="ru-RU" sz="3600" kern="10"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"Расшифруй!"</a:t>
            </a:r>
          </a:p>
        </p:txBody>
      </p:sp>
      <p:pic>
        <p:nvPicPr>
          <p:cNvPr id="31749" name="Picture 5" descr="65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1717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glitt0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52600" y="381000"/>
            <a:ext cx="37449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solidFill>
                  <a:srgbClr val="FF0000"/>
                </a:solidFill>
                <a:latin typeface="Curlz MT" pitchFamily="82" charset="0"/>
              </a:rPr>
              <a:t>1 команда: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Curlz MT" pitchFamily="82" charset="0"/>
              </a:rPr>
              <a:t>За  столиком налево</a:t>
            </a:r>
            <a:br>
              <a:rPr lang="ru-RU" b="1">
                <a:latin typeface="Curlz MT" pitchFamily="82" charset="0"/>
              </a:rPr>
            </a:br>
            <a:r>
              <a:rPr lang="ru-RU" b="1">
                <a:solidFill>
                  <a:srgbClr val="FF0000"/>
                </a:solidFill>
                <a:latin typeface="Curlz MT" pitchFamily="82" charset="0"/>
              </a:rPr>
              <a:t>“Прямоугольник”</a:t>
            </a:r>
            <a:r>
              <a:rPr lang="ru-RU" b="1">
                <a:latin typeface="Curlz MT" pitchFamily="82" charset="0"/>
              </a:rPr>
              <a:t> сядет смело.</a:t>
            </a:r>
            <a:br>
              <a:rPr lang="ru-RU" b="1"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Ему задачки нипочём,</a:t>
            </a:r>
            <a:br>
              <a:rPr lang="ru-RU" b="1"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Смекалист будет он во всём.</a:t>
            </a:r>
            <a:endParaRPr lang="ru-RU" sz="2000" b="1">
              <a:latin typeface="Curlz MT" pitchFamily="82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76400" y="1905000"/>
            <a:ext cx="40322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solidFill>
                  <a:srgbClr val="F9F261"/>
                </a:solidFill>
                <a:latin typeface="Curlz MT" pitchFamily="82" charset="0"/>
              </a:rPr>
              <a:t>2 команда: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Curlz MT" pitchFamily="82" charset="0"/>
              </a:rPr>
              <a:t>Здесь разместится жёлтый </a:t>
            </a:r>
            <a:r>
              <a:rPr lang="ru-RU" b="1">
                <a:solidFill>
                  <a:srgbClr val="F9F261"/>
                </a:solidFill>
                <a:latin typeface="Curlz MT" pitchFamily="82" charset="0"/>
              </a:rPr>
              <a:t>“Круг”.</a:t>
            </a:r>
            <a:br>
              <a:rPr lang="ru-RU" b="1">
                <a:solidFill>
                  <a:srgbClr val="F9F261"/>
                </a:solidFill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Математике – он друг.</a:t>
            </a:r>
            <a:br>
              <a:rPr lang="ru-RU" b="1"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Ум, смекалка – всё здесь есть,</a:t>
            </a:r>
            <a:br>
              <a:rPr lang="ru-RU" b="1"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Всех достоинств и не счесть!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752600" y="3657600"/>
            <a:ext cx="42481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solidFill>
                  <a:srgbClr val="009900"/>
                </a:solidFill>
                <a:latin typeface="Curlz MT" pitchFamily="82" charset="0"/>
              </a:rPr>
              <a:t>3 команда: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Curlz MT" pitchFamily="82" charset="0"/>
              </a:rPr>
              <a:t>А зелёный наш </a:t>
            </a:r>
            <a:r>
              <a:rPr lang="ru-RU" b="1">
                <a:solidFill>
                  <a:srgbClr val="009900"/>
                </a:solidFill>
                <a:latin typeface="Curlz MT" pitchFamily="82" charset="0"/>
              </a:rPr>
              <a:t>“Квадрат”</a:t>
            </a:r>
            <a:br>
              <a:rPr lang="ru-RU" b="1">
                <a:solidFill>
                  <a:srgbClr val="009900"/>
                </a:solidFill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Мы посадим с братом в ряд.</a:t>
            </a:r>
            <a:br>
              <a:rPr lang="ru-RU" b="1"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Там достойные ребята,</a:t>
            </a:r>
            <a:br>
              <a:rPr lang="ru-RU" b="1"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Сообразят не хуже брата!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732588" y="3644900"/>
            <a:ext cx="1368425" cy="122396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Curlz MT" pitchFamily="82" charset="0"/>
              </a:rPr>
              <a:t>«У нашего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Curlz MT" pitchFamily="82" charset="0"/>
              </a:rPr>
              <a:t> квадрата 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Curlz MT" pitchFamily="82" charset="0"/>
              </a:rPr>
              <a:t>все стороны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Curlz MT" pitchFamily="82" charset="0"/>
              </a:rPr>
              <a:t> равны. 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Curlz MT" pitchFamily="82" charset="0"/>
              </a:rPr>
              <a:t>Наши ребята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Curlz MT" pitchFamily="82" charset="0"/>
              </a:rPr>
              <a:t> дружбой сильны».</a:t>
            </a:r>
            <a:r>
              <a:rPr lang="ru-RU" sz="1200">
                <a:latin typeface="Curlz MT" pitchFamily="82" charset="0"/>
              </a:rPr>
              <a:t> </a:t>
            </a:r>
          </a:p>
          <a:p>
            <a:pPr algn="ctr"/>
            <a:endParaRPr lang="ru-RU" sz="1200">
              <a:latin typeface="Curlz MT" pitchFamily="82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835150" y="5334000"/>
            <a:ext cx="41036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solidFill>
                  <a:srgbClr val="0000FF"/>
                </a:solidFill>
                <a:latin typeface="Curlz MT" pitchFamily="82" charset="0"/>
              </a:rPr>
              <a:t>4 команда: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Curlz MT" pitchFamily="82" charset="0"/>
              </a:rPr>
              <a:t>Здесь сядет синий </a:t>
            </a:r>
            <a:r>
              <a:rPr lang="ru-RU" b="1">
                <a:solidFill>
                  <a:srgbClr val="0000FF"/>
                </a:solidFill>
                <a:latin typeface="Curlz MT" pitchFamily="82" charset="0"/>
              </a:rPr>
              <a:t>“Треугольник”.</a:t>
            </a:r>
            <a:r>
              <a:rPr lang="ru-RU" b="1">
                <a:latin typeface="Curlz MT" pitchFamily="82" charset="0"/>
              </a:rPr>
              <a:t/>
            </a:r>
            <a:br>
              <a:rPr lang="ru-RU" b="1"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Будет рад им каждый школьник.</a:t>
            </a:r>
            <a:br>
              <a:rPr lang="ru-RU" b="1"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По плечу им все заданья,</a:t>
            </a:r>
            <a:br>
              <a:rPr lang="ru-RU" b="1">
                <a:latin typeface="Curlz MT" pitchFamily="82" charset="0"/>
              </a:rPr>
            </a:br>
            <a:r>
              <a:rPr lang="ru-RU" b="1">
                <a:latin typeface="Curlz MT" pitchFamily="82" charset="0"/>
              </a:rPr>
              <a:t>Не страшны им состязанья!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6248400" y="533400"/>
            <a:ext cx="2089150" cy="93662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urlz MT" pitchFamily="82" charset="0"/>
              </a:rPr>
              <a:t>Желаем всем победить,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urlz MT" pitchFamily="82" charset="0"/>
              </a:rPr>
              <a:t>а себе - не проиграть.</a:t>
            </a:r>
          </a:p>
          <a:p>
            <a:pPr algn="ctr"/>
            <a:endParaRPr lang="ru-RU" sz="1400" b="1">
              <a:solidFill>
                <a:schemeClr val="bg1"/>
              </a:solidFill>
              <a:latin typeface="Curlz MT" pitchFamily="82" charset="0"/>
            </a:endParaRPr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6659563" y="1700213"/>
            <a:ext cx="1512887" cy="1439862"/>
          </a:xfrm>
          <a:prstGeom prst="ellipse">
            <a:avLst/>
          </a:prstGeom>
          <a:solidFill>
            <a:srgbClr val="F9F26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CC0000"/>
              </a:solidFill>
              <a:latin typeface="Curlz MT" pitchFamily="82" charset="0"/>
            </a:endParaRPr>
          </a:p>
          <a:p>
            <a:pPr algn="ctr"/>
            <a:r>
              <a:rPr lang="ru-RU" sz="1400" b="1">
                <a:solidFill>
                  <a:srgbClr val="CC0000"/>
                </a:solidFill>
                <a:latin typeface="Curlz MT" pitchFamily="82" charset="0"/>
              </a:rPr>
              <a:t>«В кругу друзей </a:t>
            </a:r>
          </a:p>
          <a:p>
            <a:pPr algn="ctr"/>
            <a:r>
              <a:rPr lang="ru-RU" sz="1400" b="1">
                <a:solidFill>
                  <a:srgbClr val="CC0000"/>
                </a:solidFill>
                <a:latin typeface="Curlz MT" pitchFamily="82" charset="0"/>
              </a:rPr>
              <a:t>лучше считать, </a:t>
            </a:r>
          </a:p>
          <a:p>
            <a:pPr algn="ctr"/>
            <a:r>
              <a:rPr lang="ru-RU" sz="1400" b="1">
                <a:solidFill>
                  <a:srgbClr val="CC0000"/>
                </a:solidFill>
                <a:latin typeface="Curlz MT" pitchFamily="82" charset="0"/>
              </a:rPr>
              <a:t>легче решать</a:t>
            </a:r>
            <a:br>
              <a:rPr lang="ru-RU" sz="1400" b="1">
                <a:solidFill>
                  <a:srgbClr val="CC0000"/>
                </a:solidFill>
                <a:latin typeface="Curlz MT" pitchFamily="82" charset="0"/>
              </a:rPr>
            </a:br>
            <a:r>
              <a:rPr lang="ru-RU" sz="1400" b="1">
                <a:solidFill>
                  <a:srgbClr val="CC0000"/>
                </a:solidFill>
                <a:latin typeface="Curlz MT" pitchFamily="82" charset="0"/>
              </a:rPr>
              <a:t>и побеждать!»</a:t>
            </a:r>
          </a:p>
          <a:p>
            <a:pPr algn="ctr"/>
            <a:endParaRPr lang="ru-RU" sz="1400" b="1">
              <a:solidFill>
                <a:srgbClr val="CC0000"/>
              </a:solidFill>
              <a:latin typeface="Curlz MT" pitchFamily="82" charset="0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6659563" y="1773238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Curlz MT" pitchFamily="82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6659563" y="5157788"/>
            <a:ext cx="1728787" cy="136683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Curlz MT" pitchFamily="82" charset="0"/>
              </a:rPr>
              <a:t>«</a:t>
            </a:r>
            <a:r>
              <a:rPr lang="ru-RU" sz="1400" b="1">
                <a:solidFill>
                  <a:schemeClr val="bg1"/>
                </a:solidFill>
                <a:latin typeface="Curlz MT" pitchFamily="82" charset="0"/>
              </a:rPr>
              <a:t>Пусть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urlz MT" pitchFamily="82" charset="0"/>
              </a:rPr>
              <a:t>сильней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urlz MT" pitchFamily="82" charset="0"/>
              </a:rPr>
              <a:t> кипит борьба,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urlz MT" pitchFamily="82" charset="0"/>
              </a:rPr>
              <a:t>Успех – с нами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urlz MT" pitchFamily="82" charset="0"/>
              </a:rPr>
              <a:t>рядом всегда»!</a:t>
            </a:r>
          </a:p>
          <a:p>
            <a:pPr algn="ctr"/>
            <a:endParaRPr lang="ru-RU" sz="1400" b="1">
              <a:solidFill>
                <a:schemeClr val="bg1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 animBg="1"/>
      <p:bldP spid="50183" grpId="0"/>
      <p:bldP spid="50184" grpId="0" animBg="1"/>
      <p:bldP spid="50186" grpId="0" animBg="1"/>
      <p:bldP spid="501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ou14.edu.sarkomobr.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36838"/>
            <a:ext cx="2555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WordArt 3"/>
          <p:cNvSpPr>
            <a:spLocks noChangeArrowheads="1" noChangeShapeType="1" noTextEdit="1"/>
          </p:cNvSpPr>
          <p:nvPr/>
        </p:nvSpPr>
        <p:spPr bwMode="auto">
          <a:xfrm>
            <a:off x="3059113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</a:t>
            </a:r>
          </a:p>
        </p:txBody>
      </p:sp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406717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>
            <a:off x="507682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</a:t>
            </a:r>
          </a:p>
        </p:txBody>
      </p:sp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>
            <a:off x="608488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</a:p>
        </p:txBody>
      </p:sp>
      <p:sp>
        <p:nvSpPr>
          <p:cNvPr id="32774" name="WordArt 7"/>
          <p:cNvSpPr>
            <a:spLocks noChangeArrowheads="1" noChangeShapeType="1" noTextEdit="1"/>
          </p:cNvSpPr>
          <p:nvPr/>
        </p:nvSpPr>
        <p:spPr bwMode="auto">
          <a:xfrm>
            <a:off x="716438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Ь</a:t>
            </a:r>
          </a:p>
        </p:txBody>
      </p:sp>
      <p:pic>
        <p:nvPicPr>
          <p:cNvPr id="32775" name="Picture 8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0"/>
            <a:ext cx="15081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dou14.edu.sarkomobr.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36838"/>
            <a:ext cx="2555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WordArt 6"/>
          <p:cNvSpPr>
            <a:spLocks noChangeArrowheads="1" noChangeShapeType="1" noTextEdit="1"/>
          </p:cNvSpPr>
          <p:nvPr/>
        </p:nvSpPr>
        <p:spPr bwMode="auto">
          <a:xfrm>
            <a:off x="3203575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33795" name="WordArt 7"/>
          <p:cNvSpPr>
            <a:spLocks noChangeArrowheads="1" noChangeShapeType="1" noTextEdit="1"/>
          </p:cNvSpPr>
          <p:nvPr/>
        </p:nvSpPr>
        <p:spPr bwMode="auto">
          <a:xfrm>
            <a:off x="550703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33796" name="WordArt 8"/>
          <p:cNvSpPr>
            <a:spLocks noChangeArrowheads="1" noChangeShapeType="1" noTextEdit="1"/>
          </p:cNvSpPr>
          <p:nvPr/>
        </p:nvSpPr>
        <p:spPr bwMode="auto">
          <a:xfrm>
            <a:off x="615473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33797" name="WordArt 9"/>
          <p:cNvSpPr>
            <a:spLocks noChangeArrowheads="1" noChangeShapeType="1" noTextEdit="1"/>
          </p:cNvSpPr>
          <p:nvPr/>
        </p:nvSpPr>
        <p:spPr bwMode="auto">
          <a:xfrm>
            <a:off x="7307263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</a:t>
            </a:r>
          </a:p>
        </p:txBody>
      </p:sp>
      <p:sp>
        <p:nvSpPr>
          <p:cNvPr id="33798" name="WordArt 10"/>
          <p:cNvSpPr>
            <a:spLocks noChangeArrowheads="1" noChangeShapeType="1" noTextEdit="1"/>
          </p:cNvSpPr>
          <p:nvPr/>
        </p:nvSpPr>
        <p:spPr bwMode="auto">
          <a:xfrm>
            <a:off x="377983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33799" name="WordArt 12"/>
          <p:cNvSpPr>
            <a:spLocks noChangeArrowheads="1" noChangeShapeType="1" noTextEdit="1"/>
          </p:cNvSpPr>
          <p:nvPr/>
        </p:nvSpPr>
        <p:spPr bwMode="auto">
          <a:xfrm>
            <a:off x="845978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</a:t>
            </a:r>
          </a:p>
        </p:txBody>
      </p:sp>
      <p:sp>
        <p:nvSpPr>
          <p:cNvPr id="33800" name="WordArt 13"/>
          <p:cNvSpPr>
            <a:spLocks noChangeArrowheads="1" noChangeShapeType="1" noTextEdit="1"/>
          </p:cNvSpPr>
          <p:nvPr/>
        </p:nvSpPr>
        <p:spPr bwMode="auto">
          <a:xfrm>
            <a:off x="4354513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</p:txBody>
      </p:sp>
      <p:sp>
        <p:nvSpPr>
          <p:cNvPr id="33801" name="WordArt 14"/>
          <p:cNvSpPr>
            <a:spLocks noChangeArrowheads="1" noChangeShapeType="1" noTextEdit="1"/>
          </p:cNvSpPr>
          <p:nvPr/>
        </p:nvSpPr>
        <p:spPr bwMode="auto">
          <a:xfrm>
            <a:off x="2627313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</a:t>
            </a:r>
          </a:p>
        </p:txBody>
      </p:sp>
      <p:sp>
        <p:nvSpPr>
          <p:cNvPr id="33802" name="WordArt 15"/>
          <p:cNvSpPr>
            <a:spLocks noChangeArrowheads="1" noChangeShapeType="1" noTextEdit="1"/>
          </p:cNvSpPr>
          <p:nvPr/>
        </p:nvSpPr>
        <p:spPr bwMode="auto">
          <a:xfrm>
            <a:off x="6731000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</a:t>
            </a:r>
          </a:p>
        </p:txBody>
      </p:sp>
      <p:sp>
        <p:nvSpPr>
          <p:cNvPr id="33803" name="WordArt 16"/>
          <p:cNvSpPr>
            <a:spLocks noChangeArrowheads="1" noChangeShapeType="1" noTextEdit="1"/>
          </p:cNvSpPr>
          <p:nvPr/>
        </p:nvSpPr>
        <p:spPr bwMode="auto">
          <a:xfrm>
            <a:off x="4930775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33804" name="WordArt 17"/>
          <p:cNvSpPr>
            <a:spLocks noChangeArrowheads="1" noChangeShapeType="1" noTextEdit="1"/>
          </p:cNvSpPr>
          <p:nvPr/>
        </p:nvSpPr>
        <p:spPr bwMode="auto">
          <a:xfrm>
            <a:off x="7883525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</a:t>
            </a:r>
          </a:p>
        </p:txBody>
      </p:sp>
      <p:pic>
        <p:nvPicPr>
          <p:cNvPr id="33805" name="Picture 19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0"/>
            <a:ext cx="15081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dou14.edu.sarkomobr.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36838"/>
            <a:ext cx="2555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WordArt 6"/>
          <p:cNvSpPr>
            <a:spLocks noChangeArrowheads="1" noChangeShapeType="1" noTextEdit="1"/>
          </p:cNvSpPr>
          <p:nvPr/>
        </p:nvSpPr>
        <p:spPr bwMode="auto">
          <a:xfrm>
            <a:off x="3275013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34819" name="WordArt 7"/>
          <p:cNvSpPr>
            <a:spLocks noChangeArrowheads="1" noChangeShapeType="1" noTextEdit="1"/>
          </p:cNvSpPr>
          <p:nvPr/>
        </p:nvSpPr>
        <p:spPr bwMode="auto">
          <a:xfrm>
            <a:off x="5580063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</a:p>
        </p:txBody>
      </p:sp>
      <p:sp>
        <p:nvSpPr>
          <p:cNvPr id="34820" name="WordArt 8"/>
          <p:cNvSpPr>
            <a:spLocks noChangeArrowheads="1" noChangeShapeType="1" noTextEdit="1"/>
          </p:cNvSpPr>
          <p:nvPr/>
        </p:nvSpPr>
        <p:spPr bwMode="auto">
          <a:xfrm>
            <a:off x="637222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</a:t>
            </a:r>
          </a:p>
        </p:txBody>
      </p:sp>
      <p:sp>
        <p:nvSpPr>
          <p:cNvPr id="34821" name="WordArt 9"/>
          <p:cNvSpPr>
            <a:spLocks noChangeArrowheads="1" noChangeShapeType="1" noTextEdit="1"/>
          </p:cNvSpPr>
          <p:nvPr/>
        </p:nvSpPr>
        <p:spPr bwMode="auto">
          <a:xfrm>
            <a:off x="716438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</a:p>
        </p:txBody>
      </p:sp>
      <p:sp>
        <p:nvSpPr>
          <p:cNvPr id="34822" name="WordArt 10"/>
          <p:cNvSpPr>
            <a:spLocks noChangeArrowheads="1" noChangeShapeType="1" noTextEdit="1"/>
          </p:cNvSpPr>
          <p:nvPr/>
        </p:nvSpPr>
        <p:spPr bwMode="auto">
          <a:xfrm>
            <a:off x="802798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34823" name="WordArt 13"/>
          <p:cNvSpPr>
            <a:spLocks noChangeArrowheads="1" noChangeShapeType="1" noTextEdit="1"/>
          </p:cNvSpPr>
          <p:nvPr/>
        </p:nvSpPr>
        <p:spPr bwMode="auto">
          <a:xfrm>
            <a:off x="485933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34824" name="WordArt 14"/>
          <p:cNvSpPr>
            <a:spLocks noChangeArrowheads="1" noChangeShapeType="1" noTextEdit="1"/>
          </p:cNvSpPr>
          <p:nvPr/>
        </p:nvSpPr>
        <p:spPr bwMode="auto">
          <a:xfrm>
            <a:off x="406717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</a:t>
            </a:r>
          </a:p>
        </p:txBody>
      </p:sp>
      <p:pic>
        <p:nvPicPr>
          <p:cNvPr id="34825" name="Picture 15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0"/>
            <a:ext cx="15081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dou14.edu.sarkomobr.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36838"/>
            <a:ext cx="2555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WordArt 6"/>
          <p:cNvSpPr>
            <a:spLocks noChangeArrowheads="1" noChangeShapeType="1" noTextEdit="1"/>
          </p:cNvSpPr>
          <p:nvPr/>
        </p:nvSpPr>
        <p:spPr bwMode="auto">
          <a:xfrm>
            <a:off x="3059113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</p:txBody>
      </p:sp>
      <p:sp>
        <p:nvSpPr>
          <p:cNvPr id="35843" name="WordArt 7"/>
          <p:cNvSpPr>
            <a:spLocks noChangeArrowheads="1" noChangeShapeType="1" noTextEdit="1"/>
          </p:cNvSpPr>
          <p:nvPr/>
        </p:nvSpPr>
        <p:spPr bwMode="auto">
          <a:xfrm>
            <a:off x="406717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35844" name="WordArt 8"/>
          <p:cNvSpPr>
            <a:spLocks noChangeArrowheads="1" noChangeShapeType="1" noTextEdit="1"/>
          </p:cNvSpPr>
          <p:nvPr/>
        </p:nvSpPr>
        <p:spPr bwMode="auto">
          <a:xfrm>
            <a:off x="507682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35845" name="WordArt 9"/>
          <p:cNvSpPr>
            <a:spLocks noChangeArrowheads="1" noChangeShapeType="1" noTextEdit="1"/>
          </p:cNvSpPr>
          <p:nvPr/>
        </p:nvSpPr>
        <p:spPr bwMode="auto">
          <a:xfrm>
            <a:off x="608488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</a:t>
            </a:r>
          </a:p>
        </p:txBody>
      </p:sp>
      <p:sp>
        <p:nvSpPr>
          <p:cNvPr id="35846" name="WordArt 10"/>
          <p:cNvSpPr>
            <a:spLocks noChangeArrowheads="1" noChangeShapeType="1" noTextEdit="1"/>
          </p:cNvSpPr>
          <p:nvPr/>
        </p:nvSpPr>
        <p:spPr bwMode="auto">
          <a:xfrm>
            <a:off x="716438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35847" name="Picture 13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0"/>
            <a:ext cx="15081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&amp;rcy;&amp;iecy;&amp;bcy;&amp;ucy;&amp;scy;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7488238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8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8" descr="&amp;rcy;&amp;iecy;&amp;bcy;&amp;ucy;&amp;scy;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20938"/>
            <a:ext cx="741680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9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8" descr="&amp;rcy;&amp;iecy;&amp;bcy;&amp;ucy;&amp;scy;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74168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 descr="&amp;rcy;&amp;iecy;&amp;bcy;&amp;ucy;&amp;scy;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38400"/>
            <a:ext cx="74168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9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 descr="&amp;rcy;&amp;iecy;&amp;bcy;&amp;ucy;&amp;scy;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7416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9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2057400" y="2286000"/>
            <a:ext cx="54864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Impact"/>
              </a:rPr>
              <a:t>5 тур</a:t>
            </a:r>
          </a:p>
          <a:p>
            <a:pPr algn="ctr"/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Impact"/>
              </a:rPr>
              <a:t>"Архивариус"</a:t>
            </a:r>
          </a:p>
        </p:txBody>
      </p:sp>
      <p:pic>
        <p:nvPicPr>
          <p:cNvPr id="40963" name="Picture 5" descr="Рисунок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971550" y="260350"/>
            <a:ext cx="1835150" cy="2535238"/>
            <a:chOff x="204" y="164"/>
            <a:chExt cx="1156" cy="1597"/>
          </a:xfrm>
        </p:grpSpPr>
        <p:pic>
          <p:nvPicPr>
            <p:cNvPr id="42011" name="Picture 3" descr="Meme - GagTrolls - Part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64"/>
              <a:ext cx="1156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2" name="Text Box 4"/>
            <p:cNvSpPr txBox="1">
              <a:spLocks noChangeArrowheads="1"/>
            </p:cNvSpPr>
            <p:nvPr/>
          </p:nvSpPr>
          <p:spPr bwMode="auto">
            <a:xfrm>
              <a:off x="521" y="1511"/>
              <a:ext cx="6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Ньютон</a:t>
              </a:r>
            </a:p>
          </p:txBody>
        </p:sp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7019925" y="260350"/>
            <a:ext cx="1866900" cy="2519363"/>
            <a:chOff x="1474" y="164"/>
            <a:chExt cx="1176" cy="1587"/>
          </a:xfrm>
        </p:grpSpPr>
        <p:pic>
          <p:nvPicPr>
            <p:cNvPr id="42009" name="Picture 6" descr="&amp;Mcy;&amp;iecy;&amp;tcy;&amp;ocy;&amp;dcy;&amp;icy;&amp;chcy;&amp;iecy;&amp;scy;&amp;kcy;&amp;icy;&amp;iecy; &amp;vcy;&amp;zcy;&amp;gcy;&amp;lcy;&amp;yacy;&amp;dcy;&amp;ycy; &amp;vcy;&amp;iecy;&amp;lcy;&amp;icy;&amp;kcy;&amp;ocy;&amp;gcy;&amp;ocy; &amp;gcy;&amp;iecy;&amp;ocy;&amp;mcy;&amp;iecy;&amp;tcy;&amp;rcy;&amp;acy; &amp;Ncy;. &amp;Icy;. &amp;Lcy;&amp;ocy;&amp;bcy;&amp;acy;&amp;chcy;&amp;iecy;&amp;vcy;&amp;scy;&amp;kcy;&amp;ocy;&amp;gcy;&amp;ocy;. &amp;Mcy;&amp;acy;&amp;tcy;&amp;iecy;&amp;mcy;&amp;acy;&amp;tcy;&amp;icy;&amp;kcy;&amp;acy;, &amp;rcy;&amp;iecy;&amp;shcy;&amp;iecy;&amp;ncy;&amp;icy;&amp;iecy; &amp;ocy;&amp;ncy;&amp;lcy;&amp;acy;&amp;jcy;&amp;ncy;!"/>
            <p:cNvPicPr>
              <a:picLocks noChangeAspect="1" noChangeArrowheads="1"/>
            </p:cNvPicPr>
            <p:nvPr/>
          </p:nvPicPr>
          <p:blipFill>
            <a:blip r:embed="rId3"/>
            <a:srcRect l="7542" b="200"/>
            <a:stretch>
              <a:fillRect/>
            </a:stretch>
          </p:blipFill>
          <p:spPr bwMode="auto">
            <a:xfrm>
              <a:off x="1474" y="164"/>
              <a:ext cx="1176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1519" y="1298"/>
              <a:ext cx="106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Н.И.</a:t>
              </a:r>
            </a:p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Лобачевский</a:t>
              </a:r>
            </a:p>
          </p:txBody>
        </p:sp>
      </p:grp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990600" y="2971800"/>
            <a:ext cx="1878013" cy="2520950"/>
            <a:chOff x="1474" y="1752"/>
            <a:chExt cx="1183" cy="1588"/>
          </a:xfrm>
        </p:grpSpPr>
        <p:pic>
          <p:nvPicPr>
            <p:cNvPr id="42007" name="Picture 9" descr="&amp;Vcy;&amp;scy;&amp;yacy; &amp;ecy;&amp;lcy;&amp;iecy;&amp;mcy;&amp;iecy;&amp;ncy;&amp;tcy;&amp;acy;&amp;rcy;&amp;ncy;&amp;acy;&amp;yacy; &amp;mcy;&amp;acy;&amp;tcy;&amp;iecy;&amp;mcy;&amp;acy;&amp;tcy;&amp;icy;&amp;kcy;&amp;acy; - &amp;Scy;&amp;rcy;&amp;iecy;&amp;dcy;&amp;ncy;&amp;yacy;&amp;yacy; &amp;mcy;&amp;acy;&amp;tcy;&amp;iecy;&amp;mcy;&amp;acy;&amp;tcy;&amp;icy;&amp;chcy;&amp;iecy;&amp;scy;&amp;kcy;&amp;acy;&amp;yacy; &amp;icy;&amp;ncy;&amp;tcy;&amp;iecy;&amp;rcy;&amp;ncy;&amp;iecy;&amp;tcy;-&amp;shcy;&amp;kcy;&amp;ocy;&amp;lcy;&amp;acy; - &amp;Vcy;&amp;iecy;&amp;lcy;&amp;icy;&amp;kcy;&amp;icy;&amp;iecy; &amp;mcy;&amp;acy;&amp;tcy;&amp;iecy;&amp;mcy;&amp;acy;&amp;tcy;&amp;icy;&amp;kcy;&amp;icy; - &amp;Gcy;&amp;acy;&amp;lcy;&amp;ucy;&amp;acy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4" y="1752"/>
              <a:ext cx="1183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1474" y="3067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Times New Roman" pitchFamily="18" charset="0"/>
                </a:rPr>
                <a:t>Галуа</a:t>
              </a:r>
            </a:p>
          </p:txBody>
        </p:sp>
      </p:grp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2987675" y="260350"/>
            <a:ext cx="1800225" cy="2592388"/>
            <a:chOff x="1519" y="1842"/>
            <a:chExt cx="1134" cy="1633"/>
          </a:xfrm>
        </p:grpSpPr>
        <p:pic>
          <p:nvPicPr>
            <p:cNvPr id="42005" name="Picture 12" descr="Hypatia-2"/>
            <p:cNvPicPr>
              <a:picLocks noChangeAspect="1" noChangeArrowheads="1"/>
            </p:cNvPicPr>
            <p:nvPr/>
          </p:nvPicPr>
          <p:blipFill>
            <a:blip r:embed="rId5"/>
            <a:srcRect l="9227" r="13840" b="16299"/>
            <a:stretch>
              <a:fillRect/>
            </a:stretch>
          </p:blipFill>
          <p:spPr bwMode="auto">
            <a:xfrm>
              <a:off x="1519" y="1842"/>
              <a:ext cx="113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6" name="Text Box 13"/>
            <p:cNvSpPr txBox="1">
              <a:spLocks noChangeArrowheads="1"/>
            </p:cNvSpPr>
            <p:nvPr/>
          </p:nvSpPr>
          <p:spPr bwMode="auto">
            <a:xfrm>
              <a:off x="1565" y="3158"/>
              <a:ext cx="7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Times New Roman" pitchFamily="18" charset="0"/>
                </a:rPr>
                <a:t>Гипатия</a:t>
              </a:r>
            </a:p>
          </p:txBody>
        </p:sp>
      </p:grp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987675" y="2924175"/>
            <a:ext cx="1800225" cy="2592388"/>
            <a:chOff x="1474" y="1842"/>
            <a:chExt cx="1134" cy="1633"/>
          </a:xfrm>
        </p:grpSpPr>
        <p:pic>
          <p:nvPicPr>
            <p:cNvPr id="42003" name="Picture 15" descr="&amp;Ocy;&amp;tcy;&amp;kcy;&amp;rcy;&amp;ycy;&amp;tcy;&amp;acy;&amp;yacy; &amp;shcy;&amp;kcy;&amp;ocy;&amp;lcy;&amp;acy; &amp;Icy;&amp;Kcy;&amp;Tcy; &amp;Scy;&amp;acy;&amp;jcy;&amp;tcy;-&amp;pcy;&amp;ocy;&amp;rcy;&amp;tcy;&amp;fcy;&amp;ocy;&amp;lcy;&amp;icy;&amp;ocy; &amp;ucy;&amp;chcy;&amp;icy;&amp;tcy;&amp;iecy;&amp;lcy;&amp;yacy; &amp;icy;&amp;ncy;&amp;fcy;&amp;ocy;&amp;rcy;&amp;mcy;&amp;acy;&amp;tcy;&amp;icy;&amp;kcy;&amp;icy; &amp;Scy;&amp;iecy;&amp;lcy;&amp;icy;&amp;shchcy;&amp;iecy;&amp;vcy;&amp;ocy;&amp;jcy; &amp;Scy;.&amp;Icy;."/>
            <p:cNvPicPr>
              <a:picLocks noChangeAspect="1" noChangeArrowheads="1"/>
            </p:cNvPicPr>
            <p:nvPr/>
          </p:nvPicPr>
          <p:blipFill>
            <a:blip r:embed="rId6"/>
            <a:srcRect l="20845" t="1250" r="10391" b="15685"/>
            <a:stretch>
              <a:fillRect/>
            </a:stretch>
          </p:blipFill>
          <p:spPr bwMode="auto">
            <a:xfrm>
              <a:off x="1474" y="1842"/>
              <a:ext cx="113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1474" y="3203"/>
              <a:ext cx="7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Лейбниц</a:t>
              </a:r>
            </a:p>
          </p:txBody>
        </p:sp>
      </p:grp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5075238" y="2924175"/>
            <a:ext cx="1800225" cy="2592388"/>
            <a:chOff x="3016" y="1842"/>
            <a:chExt cx="1134" cy="1633"/>
          </a:xfrm>
        </p:grpSpPr>
        <p:pic>
          <p:nvPicPr>
            <p:cNvPr id="6" name="Picture 18" descr="&amp;Pcy;&amp;ocy;&amp;ncy;&amp;tcy;&amp;rcy;&amp;yacy;&amp;gcy;&amp;icy;&amp;ncy; &amp;Lcy;&amp;iecy;&amp;vcy; &amp;Scy;&amp;iecy;&amp;mcy;&amp;iecy;&amp;ncy;&amp;ocy;&amp;vcy;&amp;icy;&amp;chcy; &amp;Zcy;&amp;ncy;&amp;acy;&amp;mcy;&amp;iecy;&amp;ncy;&amp;icy;&amp;tcy;&amp;ycy;&amp;iecy;, &amp;vcy;&amp;iecy;&amp;lcy;&amp;icy;&amp;kcy;&amp;icy;&amp;iecy;, &amp;gcy;&amp;iecy;&amp;ncy;&amp;icy;&amp;acy;&amp;lcy;&amp;softcy;&amp;ncy;&amp;ycy;&amp;iecy; &amp;lcy;&amp;yucy;&amp;dcy;&amp;icy;. &amp;Scy;&amp;acy;&amp;mcy;&amp;ocy;&amp;iecy; &amp;icy;&amp;ncy;&amp;tcy;&amp;iecy;&amp;rcy;&amp;iecy;&amp;scy;&amp;ncy;&amp;ocy;&amp;iecy; &amp;ocy; &amp;ncy;&amp;icy;&amp;khcy;!"/>
            <p:cNvPicPr>
              <a:picLocks noChangeAspect="1" noChangeArrowheads="1"/>
            </p:cNvPicPr>
            <p:nvPr/>
          </p:nvPicPr>
          <p:blipFill>
            <a:blip r:embed="rId7"/>
            <a:srcRect l="6776" r="8786" b="2682"/>
            <a:stretch>
              <a:fillRect/>
            </a:stretch>
          </p:blipFill>
          <p:spPr bwMode="auto">
            <a:xfrm>
              <a:off x="3016" y="1842"/>
              <a:ext cx="113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2" name="Text Box 19"/>
            <p:cNvSpPr txBox="1">
              <a:spLocks noChangeArrowheads="1"/>
            </p:cNvSpPr>
            <p:nvPr/>
          </p:nvSpPr>
          <p:spPr bwMode="auto">
            <a:xfrm>
              <a:off x="3016" y="3022"/>
              <a:ext cx="9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Л.С.</a:t>
              </a:r>
            </a:p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Понтрягин </a:t>
              </a:r>
            </a:p>
          </p:txBody>
        </p:sp>
      </p:grp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7019925" y="2924175"/>
            <a:ext cx="1887538" cy="2592388"/>
            <a:chOff x="4241" y="1842"/>
            <a:chExt cx="1189" cy="1633"/>
          </a:xfrm>
        </p:grpSpPr>
        <p:pic>
          <p:nvPicPr>
            <p:cNvPr id="41999" name="Picture 21" descr="&amp;Fcy;&amp;ocy;&amp;tcy;&amp;ocy;&amp;gcy;&amp;rcy;&amp;acy;&amp;fcy;&amp;icy;&amp;yacy; &amp;Rcy;&amp;iecy;&amp;ncy;&amp;iecy; &amp;Dcy;&amp;iecy;&amp;kcy;&amp;acy;&amp;rcy;&amp;tcy; (Photo of Rene Descartes)"/>
            <p:cNvPicPr>
              <a:picLocks noChangeAspect="1" noChangeArrowheads="1"/>
            </p:cNvPicPr>
            <p:nvPr/>
          </p:nvPicPr>
          <p:blipFill>
            <a:blip r:embed="rId8"/>
            <a:srcRect l="6758" r="19901" b="-787"/>
            <a:stretch>
              <a:fillRect/>
            </a:stretch>
          </p:blipFill>
          <p:spPr bwMode="auto">
            <a:xfrm>
              <a:off x="4241" y="1842"/>
              <a:ext cx="1189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0" name="Text Box 22"/>
            <p:cNvSpPr txBox="1">
              <a:spLocks noChangeArrowheads="1"/>
            </p:cNvSpPr>
            <p:nvPr/>
          </p:nvSpPr>
          <p:spPr bwMode="auto">
            <a:xfrm>
              <a:off x="4241" y="3203"/>
              <a:ext cx="10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Декарт Рене</a:t>
              </a:r>
            </a:p>
          </p:txBody>
        </p:sp>
      </p:grpSp>
      <p:sp>
        <p:nvSpPr>
          <p:cNvPr id="42008" name="Rectangle 24" descr="Крупная сетка"/>
          <p:cNvSpPr>
            <a:spLocks noChangeArrowheads="1"/>
          </p:cNvSpPr>
          <p:nvPr/>
        </p:nvSpPr>
        <p:spPr bwMode="auto">
          <a:xfrm>
            <a:off x="0" y="5589588"/>
            <a:ext cx="8172450" cy="1268412"/>
          </a:xfrm>
          <a:prstGeom prst="rect">
            <a:avLst/>
          </a:prstGeom>
          <a:pattFill prst="lgGrid">
            <a:fgClr>
              <a:srgbClr val="C0C0C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Английский математик, больше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известный своими физическими законами.</a:t>
            </a:r>
          </a:p>
        </p:txBody>
      </p: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5075238" y="260350"/>
            <a:ext cx="1800225" cy="2546350"/>
            <a:chOff x="3197" y="164"/>
            <a:chExt cx="1134" cy="1604"/>
          </a:xfrm>
        </p:grpSpPr>
        <p:pic>
          <p:nvPicPr>
            <p:cNvPr id="41997" name="Picture 27" descr="Sofia Kovalevskaya"/>
            <p:cNvPicPr>
              <a:picLocks noChangeAspect="1" noChangeArrowheads="1"/>
            </p:cNvPicPr>
            <p:nvPr/>
          </p:nvPicPr>
          <p:blipFill>
            <a:blip r:embed="rId9"/>
            <a:srcRect l="7274" t="2788" r="2078"/>
            <a:stretch>
              <a:fillRect/>
            </a:stretch>
          </p:blipFill>
          <p:spPr bwMode="auto">
            <a:xfrm>
              <a:off x="3197" y="164"/>
              <a:ext cx="1134" cy="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3198" y="1298"/>
              <a:ext cx="109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С.В.</a:t>
              </a:r>
            </a:p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Ковалевская </a:t>
              </a:r>
              <a:endParaRPr lang="ru-RU" sz="2000" b="1">
                <a:latin typeface="Times New Roman" pitchFamily="18" charset="0"/>
              </a:endParaRPr>
            </a:p>
          </p:txBody>
        </p:sp>
      </p:grp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105400" y="2895600"/>
            <a:ext cx="1800225" cy="2592388"/>
            <a:chOff x="3016" y="1842"/>
            <a:chExt cx="1134" cy="1633"/>
          </a:xfrm>
        </p:grpSpPr>
        <p:pic>
          <p:nvPicPr>
            <p:cNvPr id="8" name="Picture 18" descr="&amp;Pcy;&amp;ocy;&amp;ncy;&amp;tcy;&amp;rcy;&amp;yacy;&amp;gcy;&amp;icy;&amp;ncy; &amp;Lcy;&amp;iecy;&amp;vcy; &amp;Scy;&amp;iecy;&amp;mcy;&amp;iecy;&amp;ncy;&amp;ocy;&amp;vcy;&amp;icy;&amp;chcy; &amp;Zcy;&amp;ncy;&amp;acy;&amp;mcy;&amp;iecy;&amp;ncy;&amp;icy;&amp;tcy;&amp;ycy;&amp;iecy;, &amp;vcy;&amp;iecy;&amp;lcy;&amp;icy;&amp;kcy;&amp;icy;&amp;iecy;, &amp;gcy;&amp;iecy;&amp;ncy;&amp;icy;&amp;acy;&amp;lcy;&amp;softcy;&amp;ncy;&amp;ycy;&amp;iecy; &amp;lcy;&amp;yucy;&amp;dcy;&amp;icy;. &amp;Scy;&amp;acy;&amp;mcy;&amp;ocy;&amp;iecy; &amp;icy;&amp;ncy;&amp;tcy;&amp;iecy;&amp;rcy;&amp;iecy;&amp;scy;&amp;ncy;&amp;ocy;&amp;iecy; &amp;ocy; &amp;ncy;&amp;icy;&amp;khcy;!"/>
            <p:cNvPicPr>
              <a:picLocks noChangeAspect="1" noChangeArrowheads="1"/>
            </p:cNvPicPr>
            <p:nvPr/>
          </p:nvPicPr>
          <p:blipFill>
            <a:blip r:embed="rId7"/>
            <a:srcRect l="6776" r="8786" b="2682"/>
            <a:stretch>
              <a:fillRect/>
            </a:stretch>
          </p:blipFill>
          <p:spPr bwMode="auto">
            <a:xfrm>
              <a:off x="3016" y="1842"/>
              <a:ext cx="113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6" name="Text Box 19"/>
            <p:cNvSpPr txBox="1">
              <a:spLocks noChangeArrowheads="1"/>
            </p:cNvSpPr>
            <p:nvPr/>
          </p:nvSpPr>
          <p:spPr bwMode="auto">
            <a:xfrm>
              <a:off x="3016" y="3022"/>
              <a:ext cx="9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Л.С.</a:t>
              </a:r>
            </a:p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Понтрягин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14815E-6 L 0.33073 0.1993 " pathEditMode="relative" ptsTypes="AA">
                                      <p:cBhvr>
                                        <p:cTn id="1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0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20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7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486400" cy="14303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Приветствие команд!</a:t>
            </a:r>
          </a:p>
        </p:txBody>
      </p:sp>
      <p:pic>
        <p:nvPicPr>
          <p:cNvPr id="15363" name="Picture 8" descr="Рисунок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86063"/>
            <a:ext cx="10668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Рисунок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953000"/>
            <a:ext cx="10668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Рисунок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381000"/>
            <a:ext cx="10668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990600" y="228600"/>
            <a:ext cx="1835150" cy="2535238"/>
            <a:chOff x="204" y="164"/>
            <a:chExt cx="1156" cy="1597"/>
          </a:xfrm>
        </p:grpSpPr>
        <p:pic>
          <p:nvPicPr>
            <p:cNvPr id="43032" name="Picture 3" descr="Meme - GagTrolls - Part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64"/>
              <a:ext cx="1156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3" name="Text Box 4"/>
            <p:cNvSpPr txBox="1">
              <a:spLocks noChangeArrowheads="1"/>
            </p:cNvSpPr>
            <p:nvPr/>
          </p:nvSpPr>
          <p:spPr bwMode="auto">
            <a:xfrm>
              <a:off x="521" y="1511"/>
              <a:ext cx="7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Ньютон</a:t>
              </a:r>
            </a:p>
          </p:txBody>
        </p:sp>
      </p:grp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7019925" y="260350"/>
            <a:ext cx="1866900" cy="2519363"/>
            <a:chOff x="1474" y="164"/>
            <a:chExt cx="1176" cy="1587"/>
          </a:xfrm>
        </p:grpSpPr>
        <p:pic>
          <p:nvPicPr>
            <p:cNvPr id="43030" name="Picture 6" descr="&amp;Mcy;&amp;iecy;&amp;tcy;&amp;ocy;&amp;dcy;&amp;icy;&amp;chcy;&amp;iecy;&amp;scy;&amp;kcy;&amp;icy;&amp;iecy; &amp;vcy;&amp;zcy;&amp;gcy;&amp;lcy;&amp;yacy;&amp;dcy;&amp;ycy; &amp;vcy;&amp;iecy;&amp;lcy;&amp;icy;&amp;kcy;&amp;ocy;&amp;gcy;&amp;ocy; &amp;gcy;&amp;iecy;&amp;ocy;&amp;mcy;&amp;iecy;&amp;tcy;&amp;rcy;&amp;acy; &amp;Ncy;. &amp;Icy;. &amp;Lcy;&amp;ocy;&amp;bcy;&amp;acy;&amp;chcy;&amp;iecy;&amp;vcy;&amp;scy;&amp;kcy;&amp;ocy;&amp;gcy;&amp;ocy;. &amp;Mcy;&amp;acy;&amp;tcy;&amp;iecy;&amp;mcy;&amp;acy;&amp;tcy;&amp;icy;&amp;kcy;&amp;acy;, &amp;rcy;&amp;iecy;&amp;shcy;&amp;iecy;&amp;ncy;&amp;icy;&amp;iecy; &amp;ocy;&amp;ncy;&amp;lcy;&amp;acy;&amp;jcy;&amp;ncy;!"/>
            <p:cNvPicPr>
              <a:picLocks noChangeAspect="1" noChangeArrowheads="1"/>
            </p:cNvPicPr>
            <p:nvPr/>
          </p:nvPicPr>
          <p:blipFill>
            <a:blip r:embed="rId3"/>
            <a:srcRect l="7542" b="200"/>
            <a:stretch>
              <a:fillRect/>
            </a:stretch>
          </p:blipFill>
          <p:spPr bwMode="auto">
            <a:xfrm>
              <a:off x="1474" y="164"/>
              <a:ext cx="1176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1" name="Text Box 7"/>
            <p:cNvSpPr txBox="1">
              <a:spLocks noChangeArrowheads="1"/>
            </p:cNvSpPr>
            <p:nvPr/>
          </p:nvSpPr>
          <p:spPr bwMode="auto">
            <a:xfrm>
              <a:off x="1519" y="1298"/>
              <a:ext cx="106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Н.И.</a:t>
              </a:r>
            </a:p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Лобачевский</a:t>
              </a:r>
            </a:p>
          </p:txBody>
        </p:sp>
      </p:grp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971550" y="2997200"/>
            <a:ext cx="1878013" cy="2520950"/>
            <a:chOff x="1474" y="1752"/>
            <a:chExt cx="1183" cy="1588"/>
          </a:xfrm>
        </p:grpSpPr>
        <p:pic>
          <p:nvPicPr>
            <p:cNvPr id="43028" name="Picture 9" descr="&amp;Vcy;&amp;scy;&amp;yacy; &amp;ecy;&amp;lcy;&amp;iecy;&amp;mcy;&amp;iecy;&amp;ncy;&amp;tcy;&amp;acy;&amp;rcy;&amp;ncy;&amp;acy;&amp;yacy; &amp;mcy;&amp;acy;&amp;tcy;&amp;iecy;&amp;mcy;&amp;acy;&amp;tcy;&amp;icy;&amp;kcy;&amp;acy; - &amp;Scy;&amp;rcy;&amp;iecy;&amp;dcy;&amp;ncy;&amp;yacy;&amp;yacy; &amp;mcy;&amp;acy;&amp;tcy;&amp;iecy;&amp;mcy;&amp;acy;&amp;tcy;&amp;icy;&amp;chcy;&amp;iecy;&amp;scy;&amp;kcy;&amp;acy;&amp;yacy; &amp;icy;&amp;ncy;&amp;tcy;&amp;iecy;&amp;rcy;&amp;ncy;&amp;iecy;&amp;tcy;-&amp;shcy;&amp;kcy;&amp;ocy;&amp;lcy;&amp;acy; - &amp;Vcy;&amp;iecy;&amp;lcy;&amp;icy;&amp;kcy;&amp;icy;&amp;iecy; &amp;mcy;&amp;acy;&amp;tcy;&amp;iecy;&amp;mcy;&amp;acy;&amp;tcy;&amp;icy;&amp;kcy;&amp;icy; - &amp;Gcy;&amp;acy;&amp;lcy;&amp;ucy;&amp;acy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4" y="1752"/>
              <a:ext cx="1183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9" name="Text Box 10"/>
            <p:cNvSpPr txBox="1">
              <a:spLocks noChangeArrowheads="1"/>
            </p:cNvSpPr>
            <p:nvPr/>
          </p:nvSpPr>
          <p:spPr bwMode="auto">
            <a:xfrm>
              <a:off x="1474" y="3067"/>
              <a:ext cx="5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Times New Roman" pitchFamily="18" charset="0"/>
                </a:rPr>
                <a:t>Галуа</a:t>
              </a:r>
            </a:p>
          </p:txBody>
        </p:sp>
      </p:grp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2987675" y="260350"/>
            <a:ext cx="1800225" cy="2592388"/>
            <a:chOff x="1519" y="1842"/>
            <a:chExt cx="1134" cy="1633"/>
          </a:xfrm>
        </p:grpSpPr>
        <p:pic>
          <p:nvPicPr>
            <p:cNvPr id="43026" name="Picture 12" descr="Hypatia-2"/>
            <p:cNvPicPr>
              <a:picLocks noChangeAspect="1" noChangeArrowheads="1"/>
            </p:cNvPicPr>
            <p:nvPr/>
          </p:nvPicPr>
          <p:blipFill>
            <a:blip r:embed="rId5"/>
            <a:srcRect l="9227" r="13840" b="16299"/>
            <a:stretch>
              <a:fillRect/>
            </a:stretch>
          </p:blipFill>
          <p:spPr bwMode="auto">
            <a:xfrm>
              <a:off x="1519" y="1842"/>
              <a:ext cx="113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7" name="Text Box 13"/>
            <p:cNvSpPr txBox="1">
              <a:spLocks noChangeArrowheads="1"/>
            </p:cNvSpPr>
            <p:nvPr/>
          </p:nvSpPr>
          <p:spPr bwMode="auto">
            <a:xfrm>
              <a:off x="1565" y="3158"/>
              <a:ext cx="7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Times New Roman" pitchFamily="18" charset="0"/>
                </a:rPr>
                <a:t>Гипатия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2987675" y="2924175"/>
            <a:ext cx="1800225" cy="2592388"/>
            <a:chOff x="1474" y="1842"/>
            <a:chExt cx="1134" cy="1633"/>
          </a:xfrm>
        </p:grpSpPr>
        <p:pic>
          <p:nvPicPr>
            <p:cNvPr id="43024" name="Picture 15" descr="&amp;Ocy;&amp;tcy;&amp;kcy;&amp;rcy;&amp;ycy;&amp;tcy;&amp;acy;&amp;yacy; &amp;shcy;&amp;kcy;&amp;ocy;&amp;lcy;&amp;acy; &amp;Icy;&amp;Kcy;&amp;Tcy; &amp;Scy;&amp;acy;&amp;jcy;&amp;tcy;-&amp;pcy;&amp;ocy;&amp;rcy;&amp;tcy;&amp;fcy;&amp;ocy;&amp;lcy;&amp;icy;&amp;ocy; &amp;ucy;&amp;chcy;&amp;icy;&amp;tcy;&amp;iecy;&amp;lcy;&amp;yacy; &amp;icy;&amp;ncy;&amp;fcy;&amp;ocy;&amp;rcy;&amp;mcy;&amp;acy;&amp;tcy;&amp;icy;&amp;kcy;&amp;icy; &amp;Scy;&amp;iecy;&amp;lcy;&amp;icy;&amp;shchcy;&amp;iecy;&amp;vcy;&amp;ocy;&amp;jcy; &amp;Scy;.&amp;Icy;."/>
            <p:cNvPicPr>
              <a:picLocks noChangeAspect="1" noChangeArrowheads="1"/>
            </p:cNvPicPr>
            <p:nvPr/>
          </p:nvPicPr>
          <p:blipFill>
            <a:blip r:embed="rId6"/>
            <a:srcRect l="20845" t="1250" r="10391" b="15685"/>
            <a:stretch>
              <a:fillRect/>
            </a:stretch>
          </p:blipFill>
          <p:spPr bwMode="auto">
            <a:xfrm>
              <a:off x="1474" y="1842"/>
              <a:ext cx="113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5" name="Text Box 16"/>
            <p:cNvSpPr txBox="1">
              <a:spLocks noChangeArrowheads="1"/>
            </p:cNvSpPr>
            <p:nvPr/>
          </p:nvSpPr>
          <p:spPr bwMode="auto">
            <a:xfrm>
              <a:off x="1474" y="3203"/>
              <a:ext cx="7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Лейбниц</a:t>
              </a:r>
            </a:p>
          </p:txBody>
        </p:sp>
      </p:grpSp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7019925" y="2924175"/>
            <a:ext cx="1887538" cy="2592388"/>
            <a:chOff x="4241" y="1842"/>
            <a:chExt cx="1189" cy="1633"/>
          </a:xfrm>
        </p:grpSpPr>
        <p:pic>
          <p:nvPicPr>
            <p:cNvPr id="43022" name="Picture 21" descr="&amp;Fcy;&amp;ocy;&amp;tcy;&amp;ocy;&amp;gcy;&amp;rcy;&amp;acy;&amp;fcy;&amp;icy;&amp;yacy; &amp;Rcy;&amp;iecy;&amp;ncy;&amp;iecy; &amp;Dcy;&amp;iecy;&amp;kcy;&amp;acy;&amp;rcy;&amp;tcy; (Photo of Rene Descartes)"/>
            <p:cNvPicPr>
              <a:picLocks noChangeAspect="1" noChangeArrowheads="1"/>
            </p:cNvPicPr>
            <p:nvPr/>
          </p:nvPicPr>
          <p:blipFill>
            <a:blip r:embed="rId7"/>
            <a:srcRect l="6758" r="19901" b="-787"/>
            <a:stretch>
              <a:fillRect/>
            </a:stretch>
          </p:blipFill>
          <p:spPr bwMode="auto">
            <a:xfrm>
              <a:off x="4241" y="1842"/>
              <a:ext cx="1189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3" name="Text Box 22"/>
            <p:cNvSpPr txBox="1">
              <a:spLocks noChangeArrowheads="1"/>
            </p:cNvSpPr>
            <p:nvPr/>
          </p:nvSpPr>
          <p:spPr bwMode="auto">
            <a:xfrm>
              <a:off x="4241" y="3203"/>
              <a:ext cx="10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Декарт Рене</a:t>
              </a:r>
            </a:p>
          </p:txBody>
        </p:sp>
      </p:grpSp>
      <p:sp>
        <p:nvSpPr>
          <p:cNvPr id="40985" name="Rectangle 25" descr="Крупная сетка"/>
          <p:cNvSpPr>
            <a:spLocks noChangeArrowheads="1"/>
          </p:cNvSpPr>
          <p:nvPr/>
        </p:nvSpPr>
        <p:spPr bwMode="auto">
          <a:xfrm>
            <a:off x="685800" y="5589588"/>
            <a:ext cx="8172450" cy="1268412"/>
          </a:xfrm>
          <a:prstGeom prst="rect">
            <a:avLst/>
          </a:prstGeom>
          <a:pattFill prst="lgGrid">
            <a:fgClr>
              <a:srgbClr val="C0C0C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Первая русская женщина математик. Ее знакомство с математикой</a:t>
            </a:r>
          </a:p>
          <a:p>
            <a:pPr algn="ctr"/>
            <a:r>
              <a:rPr lang="ru-RU" sz="2000" b="1"/>
              <a:t> произошло в 8 лет, так как стены ее комнаты были </a:t>
            </a:r>
          </a:p>
          <a:p>
            <a:pPr algn="ctr"/>
            <a:r>
              <a:rPr lang="ru-RU" sz="2000" b="1"/>
              <a:t>оклеены листами с записями лекций по математике профессора </a:t>
            </a:r>
          </a:p>
          <a:p>
            <a:pPr algn="ctr"/>
            <a:r>
              <a:rPr lang="ru-RU" sz="2000" b="1"/>
              <a:t>Островского. Кто она?</a:t>
            </a:r>
          </a:p>
        </p:txBody>
      </p:sp>
      <p:grpSp>
        <p:nvGrpSpPr>
          <p:cNvPr id="40986" name="Group 26"/>
          <p:cNvGrpSpPr>
            <a:grpSpLocks/>
          </p:cNvGrpSpPr>
          <p:nvPr/>
        </p:nvGrpSpPr>
        <p:grpSpPr bwMode="auto">
          <a:xfrm>
            <a:off x="5075238" y="260350"/>
            <a:ext cx="1800225" cy="2546350"/>
            <a:chOff x="3197" y="164"/>
            <a:chExt cx="1134" cy="1604"/>
          </a:xfrm>
        </p:grpSpPr>
        <p:pic>
          <p:nvPicPr>
            <p:cNvPr id="43020" name="Picture 27" descr="Sofia Kovalevskaya"/>
            <p:cNvPicPr>
              <a:picLocks noChangeAspect="1" noChangeArrowheads="1"/>
            </p:cNvPicPr>
            <p:nvPr/>
          </p:nvPicPr>
          <p:blipFill>
            <a:blip r:embed="rId8"/>
            <a:srcRect l="7274" t="2788" r="2078"/>
            <a:stretch>
              <a:fillRect/>
            </a:stretch>
          </p:blipFill>
          <p:spPr bwMode="auto">
            <a:xfrm>
              <a:off x="3197" y="164"/>
              <a:ext cx="1134" cy="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1" name="Text Box 28"/>
            <p:cNvSpPr txBox="1">
              <a:spLocks noChangeArrowheads="1"/>
            </p:cNvSpPr>
            <p:nvPr/>
          </p:nvSpPr>
          <p:spPr bwMode="auto">
            <a:xfrm>
              <a:off x="3198" y="1298"/>
              <a:ext cx="109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С.В.</a:t>
              </a:r>
            </a:p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Ковалевская </a:t>
              </a:r>
              <a:endParaRPr lang="ru-RU" sz="2000" b="1">
                <a:latin typeface="Times New Roman" pitchFamily="18" charset="0"/>
              </a:endParaRPr>
            </a:p>
          </p:txBody>
        </p:sp>
      </p:grp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5105400" y="2895600"/>
            <a:ext cx="1800225" cy="2592388"/>
            <a:chOff x="3016" y="1842"/>
            <a:chExt cx="1134" cy="1633"/>
          </a:xfrm>
        </p:grpSpPr>
        <p:pic>
          <p:nvPicPr>
            <p:cNvPr id="43018" name="Picture 18" descr="&amp;Pcy;&amp;ocy;&amp;ncy;&amp;tcy;&amp;rcy;&amp;yacy;&amp;gcy;&amp;icy;&amp;ncy; &amp;Lcy;&amp;iecy;&amp;vcy; &amp;Scy;&amp;iecy;&amp;mcy;&amp;iecy;&amp;ncy;&amp;ocy;&amp;vcy;&amp;icy;&amp;chcy; &amp;Zcy;&amp;ncy;&amp;acy;&amp;mcy;&amp;iecy;&amp;ncy;&amp;icy;&amp;tcy;&amp;ycy;&amp;iecy;, &amp;vcy;&amp;iecy;&amp;lcy;&amp;icy;&amp;kcy;&amp;icy;&amp;iecy;, &amp;gcy;&amp;iecy;&amp;ncy;&amp;icy;&amp;acy;&amp;lcy;&amp;softcy;&amp;ncy;&amp;ycy;&amp;iecy; &amp;lcy;&amp;yucy;&amp;dcy;&amp;icy;. &amp;Scy;&amp;acy;&amp;mcy;&amp;ocy;&amp;iecy; &amp;icy;&amp;ncy;&amp;tcy;&amp;iecy;&amp;rcy;&amp;iecy;&amp;scy;&amp;ncy;&amp;ocy;&amp;iecy; &amp;ocy; &amp;ncy;&amp;icy;&amp;khcy;!"/>
            <p:cNvPicPr>
              <a:picLocks noChangeAspect="1" noChangeArrowheads="1"/>
            </p:cNvPicPr>
            <p:nvPr/>
          </p:nvPicPr>
          <p:blipFill>
            <a:blip r:embed="rId9"/>
            <a:srcRect l="6776" r="8786" b="2682"/>
            <a:stretch>
              <a:fillRect/>
            </a:stretch>
          </p:blipFill>
          <p:spPr bwMode="auto">
            <a:xfrm>
              <a:off x="3016" y="1842"/>
              <a:ext cx="113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9" name="Text Box 19"/>
            <p:cNvSpPr txBox="1">
              <a:spLocks noChangeArrowheads="1"/>
            </p:cNvSpPr>
            <p:nvPr/>
          </p:nvSpPr>
          <p:spPr bwMode="auto">
            <a:xfrm>
              <a:off x="3016" y="3022"/>
              <a:ext cx="9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Л.С.</a:t>
              </a:r>
            </a:p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Понтрягин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11823 0.22037 " pathEditMode="relative" ptsTypes="AA">
                                      <p:cBhvr>
                                        <p:cTn id="17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09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1"/>
                  </p:tgtEl>
                </p:cond>
              </p:nextCondLst>
            </p:seq>
          </p:childTnLst>
        </p:cTn>
      </p:par>
    </p:tnLst>
    <p:bldLst>
      <p:bldP spid="409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971550" y="260350"/>
            <a:ext cx="1835150" cy="2535238"/>
            <a:chOff x="204" y="164"/>
            <a:chExt cx="1156" cy="1597"/>
          </a:xfrm>
        </p:grpSpPr>
        <p:pic>
          <p:nvPicPr>
            <p:cNvPr id="44056" name="Picture 3" descr="Meme - GagTrolls - Part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64"/>
              <a:ext cx="1156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7" name="Text Box 4"/>
            <p:cNvSpPr txBox="1">
              <a:spLocks noChangeArrowheads="1"/>
            </p:cNvSpPr>
            <p:nvPr/>
          </p:nvSpPr>
          <p:spPr bwMode="auto">
            <a:xfrm>
              <a:off x="521" y="1511"/>
              <a:ext cx="6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Ньютон</a:t>
              </a:r>
            </a:p>
          </p:txBody>
        </p:sp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7019925" y="260350"/>
            <a:ext cx="1866900" cy="2519363"/>
            <a:chOff x="1474" y="164"/>
            <a:chExt cx="1176" cy="1587"/>
          </a:xfrm>
        </p:grpSpPr>
        <p:pic>
          <p:nvPicPr>
            <p:cNvPr id="44054" name="Picture 6" descr="&amp;Mcy;&amp;iecy;&amp;tcy;&amp;ocy;&amp;dcy;&amp;icy;&amp;chcy;&amp;iecy;&amp;scy;&amp;kcy;&amp;icy;&amp;iecy; &amp;vcy;&amp;zcy;&amp;gcy;&amp;lcy;&amp;yacy;&amp;dcy;&amp;ycy; &amp;vcy;&amp;iecy;&amp;lcy;&amp;icy;&amp;kcy;&amp;ocy;&amp;gcy;&amp;ocy; &amp;gcy;&amp;iecy;&amp;ocy;&amp;mcy;&amp;iecy;&amp;tcy;&amp;rcy;&amp;acy; &amp;Ncy;. &amp;Icy;. &amp;Lcy;&amp;ocy;&amp;bcy;&amp;acy;&amp;chcy;&amp;iecy;&amp;vcy;&amp;scy;&amp;kcy;&amp;ocy;&amp;gcy;&amp;ocy;. &amp;Mcy;&amp;acy;&amp;tcy;&amp;iecy;&amp;mcy;&amp;acy;&amp;tcy;&amp;icy;&amp;kcy;&amp;acy;, &amp;rcy;&amp;iecy;&amp;shcy;&amp;iecy;&amp;ncy;&amp;icy;&amp;iecy; &amp;ocy;&amp;ncy;&amp;lcy;&amp;acy;&amp;jcy;&amp;ncy;!"/>
            <p:cNvPicPr>
              <a:picLocks noChangeAspect="1" noChangeArrowheads="1"/>
            </p:cNvPicPr>
            <p:nvPr/>
          </p:nvPicPr>
          <p:blipFill>
            <a:blip r:embed="rId3"/>
            <a:srcRect l="7542" b="200"/>
            <a:stretch>
              <a:fillRect/>
            </a:stretch>
          </p:blipFill>
          <p:spPr bwMode="auto">
            <a:xfrm>
              <a:off x="1474" y="164"/>
              <a:ext cx="1176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5" name="Text Box 7"/>
            <p:cNvSpPr txBox="1">
              <a:spLocks noChangeArrowheads="1"/>
            </p:cNvSpPr>
            <p:nvPr/>
          </p:nvSpPr>
          <p:spPr bwMode="auto">
            <a:xfrm>
              <a:off x="1519" y="1298"/>
              <a:ext cx="106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Н.И.</a:t>
              </a:r>
            </a:p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Лобачевский</a:t>
              </a:r>
            </a:p>
          </p:txBody>
        </p:sp>
      </p:grp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990600" y="2971800"/>
            <a:ext cx="1878013" cy="2520950"/>
            <a:chOff x="1474" y="1752"/>
            <a:chExt cx="1183" cy="1588"/>
          </a:xfrm>
        </p:grpSpPr>
        <p:pic>
          <p:nvPicPr>
            <p:cNvPr id="44052" name="Picture 9" descr="&amp;Vcy;&amp;scy;&amp;yacy; &amp;ecy;&amp;lcy;&amp;iecy;&amp;mcy;&amp;iecy;&amp;ncy;&amp;tcy;&amp;acy;&amp;rcy;&amp;ncy;&amp;acy;&amp;yacy; &amp;mcy;&amp;acy;&amp;tcy;&amp;iecy;&amp;mcy;&amp;acy;&amp;tcy;&amp;icy;&amp;kcy;&amp;acy; - &amp;Scy;&amp;rcy;&amp;iecy;&amp;dcy;&amp;ncy;&amp;yacy;&amp;yacy; &amp;mcy;&amp;acy;&amp;tcy;&amp;iecy;&amp;mcy;&amp;acy;&amp;tcy;&amp;icy;&amp;chcy;&amp;iecy;&amp;scy;&amp;kcy;&amp;acy;&amp;yacy; &amp;icy;&amp;ncy;&amp;tcy;&amp;iecy;&amp;rcy;&amp;ncy;&amp;iecy;&amp;tcy;-&amp;shcy;&amp;kcy;&amp;ocy;&amp;lcy;&amp;acy; - &amp;Vcy;&amp;iecy;&amp;lcy;&amp;icy;&amp;kcy;&amp;icy;&amp;iecy; &amp;mcy;&amp;acy;&amp;tcy;&amp;iecy;&amp;mcy;&amp;acy;&amp;tcy;&amp;icy;&amp;kcy;&amp;icy; - &amp;Gcy;&amp;acy;&amp;lcy;&amp;ucy;&amp;acy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4" y="1752"/>
              <a:ext cx="1183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3" name="Text Box 10"/>
            <p:cNvSpPr txBox="1">
              <a:spLocks noChangeArrowheads="1"/>
            </p:cNvSpPr>
            <p:nvPr/>
          </p:nvSpPr>
          <p:spPr bwMode="auto">
            <a:xfrm>
              <a:off x="1474" y="3067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Times New Roman" pitchFamily="18" charset="0"/>
                </a:rPr>
                <a:t>Галуа</a:t>
              </a:r>
            </a:p>
          </p:txBody>
        </p:sp>
      </p:grp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2987675" y="260350"/>
            <a:ext cx="1800225" cy="2592388"/>
            <a:chOff x="1519" y="1842"/>
            <a:chExt cx="1134" cy="1633"/>
          </a:xfrm>
        </p:grpSpPr>
        <p:pic>
          <p:nvPicPr>
            <p:cNvPr id="44050" name="Picture 12" descr="Hypatia-2"/>
            <p:cNvPicPr>
              <a:picLocks noChangeAspect="1" noChangeArrowheads="1"/>
            </p:cNvPicPr>
            <p:nvPr/>
          </p:nvPicPr>
          <p:blipFill>
            <a:blip r:embed="rId5"/>
            <a:srcRect l="9227" r="13840" b="16299"/>
            <a:stretch>
              <a:fillRect/>
            </a:stretch>
          </p:blipFill>
          <p:spPr bwMode="auto">
            <a:xfrm>
              <a:off x="1519" y="1842"/>
              <a:ext cx="113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1" name="Text Box 13"/>
            <p:cNvSpPr txBox="1">
              <a:spLocks noChangeArrowheads="1"/>
            </p:cNvSpPr>
            <p:nvPr/>
          </p:nvSpPr>
          <p:spPr bwMode="auto">
            <a:xfrm>
              <a:off x="1565" y="3158"/>
              <a:ext cx="7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Times New Roman" pitchFamily="18" charset="0"/>
                </a:rPr>
                <a:t>Гипатия</a:t>
              </a:r>
            </a:p>
          </p:txBody>
        </p:sp>
      </p:grp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987675" y="2924175"/>
            <a:ext cx="1800225" cy="2592388"/>
            <a:chOff x="1474" y="1842"/>
            <a:chExt cx="1134" cy="1633"/>
          </a:xfrm>
        </p:grpSpPr>
        <p:pic>
          <p:nvPicPr>
            <p:cNvPr id="44048" name="Picture 15" descr="&amp;Ocy;&amp;tcy;&amp;kcy;&amp;rcy;&amp;ycy;&amp;tcy;&amp;acy;&amp;yacy; &amp;shcy;&amp;kcy;&amp;ocy;&amp;lcy;&amp;acy; &amp;Icy;&amp;Kcy;&amp;Tcy; &amp;Scy;&amp;acy;&amp;jcy;&amp;tcy;-&amp;pcy;&amp;ocy;&amp;rcy;&amp;tcy;&amp;fcy;&amp;ocy;&amp;lcy;&amp;icy;&amp;ocy; &amp;ucy;&amp;chcy;&amp;icy;&amp;tcy;&amp;iecy;&amp;lcy;&amp;yacy; &amp;icy;&amp;ncy;&amp;fcy;&amp;ocy;&amp;rcy;&amp;mcy;&amp;acy;&amp;tcy;&amp;icy;&amp;kcy;&amp;icy; &amp;Scy;&amp;iecy;&amp;lcy;&amp;icy;&amp;shchcy;&amp;iecy;&amp;vcy;&amp;ocy;&amp;jcy; &amp;Scy;.&amp;Icy;."/>
            <p:cNvPicPr>
              <a:picLocks noChangeAspect="1" noChangeArrowheads="1"/>
            </p:cNvPicPr>
            <p:nvPr/>
          </p:nvPicPr>
          <p:blipFill>
            <a:blip r:embed="rId6"/>
            <a:srcRect l="20845" t="1250" r="10391" b="15685"/>
            <a:stretch>
              <a:fillRect/>
            </a:stretch>
          </p:blipFill>
          <p:spPr bwMode="auto">
            <a:xfrm>
              <a:off x="1474" y="1842"/>
              <a:ext cx="113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9" name="Text Box 16"/>
            <p:cNvSpPr txBox="1">
              <a:spLocks noChangeArrowheads="1"/>
            </p:cNvSpPr>
            <p:nvPr/>
          </p:nvSpPr>
          <p:spPr bwMode="auto">
            <a:xfrm>
              <a:off x="1474" y="3203"/>
              <a:ext cx="7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Лейбниц</a:t>
              </a:r>
            </a:p>
          </p:txBody>
        </p:sp>
      </p:grp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7019925" y="2924175"/>
            <a:ext cx="1887538" cy="2592388"/>
            <a:chOff x="4241" y="1842"/>
            <a:chExt cx="1189" cy="1633"/>
          </a:xfrm>
        </p:grpSpPr>
        <p:pic>
          <p:nvPicPr>
            <p:cNvPr id="44046" name="Picture 21" descr="&amp;Fcy;&amp;ocy;&amp;tcy;&amp;ocy;&amp;gcy;&amp;rcy;&amp;acy;&amp;fcy;&amp;icy;&amp;yacy; &amp;Rcy;&amp;iecy;&amp;ncy;&amp;iecy; &amp;Dcy;&amp;iecy;&amp;kcy;&amp;acy;&amp;rcy;&amp;tcy; (Photo of Rene Descartes)"/>
            <p:cNvPicPr>
              <a:picLocks noChangeAspect="1" noChangeArrowheads="1"/>
            </p:cNvPicPr>
            <p:nvPr/>
          </p:nvPicPr>
          <p:blipFill>
            <a:blip r:embed="rId7"/>
            <a:srcRect l="6758" r="19901" b="-787"/>
            <a:stretch>
              <a:fillRect/>
            </a:stretch>
          </p:blipFill>
          <p:spPr bwMode="auto">
            <a:xfrm>
              <a:off x="4241" y="1842"/>
              <a:ext cx="1189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7" name="Text Box 22"/>
            <p:cNvSpPr txBox="1">
              <a:spLocks noChangeArrowheads="1"/>
            </p:cNvSpPr>
            <p:nvPr/>
          </p:nvSpPr>
          <p:spPr bwMode="auto">
            <a:xfrm>
              <a:off x="4241" y="3203"/>
              <a:ext cx="10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Декарт Рене</a:t>
              </a:r>
            </a:p>
          </p:txBody>
        </p:sp>
      </p:grpSp>
      <p:sp>
        <p:nvSpPr>
          <p:cNvPr id="42008" name="Rectangle 24" descr="Крупная сетка"/>
          <p:cNvSpPr>
            <a:spLocks noChangeArrowheads="1"/>
          </p:cNvSpPr>
          <p:nvPr/>
        </p:nvSpPr>
        <p:spPr bwMode="auto">
          <a:xfrm>
            <a:off x="609600" y="5589588"/>
            <a:ext cx="8172450" cy="1268412"/>
          </a:xfrm>
          <a:prstGeom prst="rect">
            <a:avLst/>
          </a:prstGeom>
          <a:pattFill prst="lgGrid">
            <a:fgClr>
              <a:srgbClr val="C0C0C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800" b="1">
              <a:latin typeface="Times New Roman" pitchFamily="18" charset="0"/>
            </a:endParaRPr>
          </a:p>
        </p:txBody>
      </p: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5029200" y="304800"/>
            <a:ext cx="1873250" cy="2546350"/>
            <a:chOff x="3197" y="164"/>
            <a:chExt cx="1180" cy="1604"/>
          </a:xfrm>
        </p:grpSpPr>
        <p:pic>
          <p:nvPicPr>
            <p:cNvPr id="44044" name="Picture 27" descr="Sofia Kovalevskaya"/>
            <p:cNvPicPr>
              <a:picLocks noChangeAspect="1" noChangeArrowheads="1"/>
            </p:cNvPicPr>
            <p:nvPr/>
          </p:nvPicPr>
          <p:blipFill>
            <a:blip r:embed="rId8"/>
            <a:srcRect l="7274" t="2788" r="2078"/>
            <a:stretch>
              <a:fillRect/>
            </a:stretch>
          </p:blipFill>
          <p:spPr bwMode="auto">
            <a:xfrm>
              <a:off x="3197" y="164"/>
              <a:ext cx="1134" cy="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5" name="Text Box 28"/>
            <p:cNvSpPr txBox="1">
              <a:spLocks noChangeArrowheads="1"/>
            </p:cNvSpPr>
            <p:nvPr/>
          </p:nvSpPr>
          <p:spPr bwMode="auto">
            <a:xfrm>
              <a:off x="3198" y="1298"/>
              <a:ext cx="117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С.В.</a:t>
              </a:r>
            </a:p>
            <a:p>
              <a:r>
                <a:rPr lang="ru-RU" sz="2000" b="1">
                  <a:solidFill>
                    <a:schemeClr val="bg1"/>
                  </a:solidFill>
                  <a:latin typeface="Times New Roman" pitchFamily="18" charset="0"/>
                </a:rPr>
                <a:t>Ковалевская </a:t>
              </a:r>
              <a:endParaRPr lang="ru-RU" sz="2000" b="1">
                <a:latin typeface="Times New Roman" pitchFamily="18" charset="0"/>
              </a:endParaRPr>
            </a:p>
          </p:txBody>
        </p:sp>
      </p:grpSp>
      <p:pic>
        <p:nvPicPr>
          <p:cNvPr id="4404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2971800"/>
            <a:ext cx="1822450" cy="25146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4042" name="WordArt 32"/>
          <p:cNvSpPr>
            <a:spLocks noChangeArrowheads="1" noChangeShapeType="1" noTextEdit="1"/>
          </p:cNvSpPr>
          <p:nvPr/>
        </p:nvSpPr>
        <p:spPr bwMode="auto">
          <a:xfrm>
            <a:off x="5257800" y="5105400"/>
            <a:ext cx="121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Пифагор</a:t>
            </a:r>
          </a:p>
        </p:txBody>
      </p:sp>
      <p:sp>
        <p:nvSpPr>
          <p:cNvPr id="2" name="Rectangle 24" descr="Крупная сетка"/>
          <p:cNvSpPr>
            <a:spLocks noChangeArrowheads="1"/>
          </p:cNvSpPr>
          <p:nvPr/>
        </p:nvSpPr>
        <p:spPr bwMode="auto">
          <a:xfrm>
            <a:off x="609600" y="5589588"/>
            <a:ext cx="8172450" cy="1268412"/>
          </a:xfrm>
          <a:prstGeom prst="rect">
            <a:avLst/>
          </a:prstGeom>
          <a:pattFill prst="lgGrid">
            <a:fgClr>
              <a:srgbClr val="C0C0C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b="1"/>
              <a:t>Кто открыл законы современного нам музыкального ряда,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b="1"/>
              <a:t>кто открыл тайны строения Солнечной системы.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b="1"/>
              <a:t>Этот ученый родоначальник открытия числа «Пи»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14815E-6 L 0.33073 0.1993 " pathEditMode="relative" ptsTypes="AA">
                                      <p:cBhvr>
                                        <p:cTn id="1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0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4"/>
                  </p:tgtEl>
                </p:cond>
              </p:nextCondLst>
            </p:seq>
          </p:childTnLst>
        </p:cTn>
      </p:par>
    </p:tnLst>
    <p:bldLst>
      <p:bldP spid="42008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930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600" b="1" i="1">
                <a:solidFill>
                  <a:srgbClr val="6600FF"/>
                </a:solidFill>
              </a:rPr>
              <a:t>1.	</a:t>
            </a:r>
            <a:r>
              <a:rPr lang="ru-RU" sz="2400" b="1" i="1">
                <a:solidFill>
                  <a:srgbClr val="6600FF"/>
                </a:solidFill>
              </a:rPr>
              <a:t>Назовите фамилию математика, который впервые ввёл прямоугольную систему координат на плоскости</a:t>
            </a:r>
            <a:r>
              <a:rPr lang="ru-RU" sz="2800" b="1" i="1">
                <a:solidFill>
                  <a:srgbClr val="FFFF00"/>
                </a:solidFill>
              </a:rPr>
              <a:t>   </a:t>
            </a:r>
          </a:p>
        </p:txBody>
      </p:sp>
      <p:pic>
        <p:nvPicPr>
          <p:cNvPr id="45058" name="Picture 3" descr="math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5084763"/>
            <a:ext cx="20161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987675" y="2781300"/>
            <a:ext cx="43926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Евклид</a:t>
            </a:r>
            <a:endParaRPr lang="ru-RU" sz="3200" u="sng"/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Р.Декарт</a:t>
            </a:r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Э.Галуа</a:t>
            </a:r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Н.Лобачевский</a:t>
            </a:r>
          </a:p>
        </p:txBody>
      </p:sp>
      <p:pic>
        <p:nvPicPr>
          <p:cNvPr id="50181" name="Picture 5" descr="26186424d4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565400"/>
            <a:ext cx="1924050" cy="2368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math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5084763"/>
            <a:ext cx="20161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539750" y="260350"/>
            <a:ext cx="828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/>
              <a:t>  </a:t>
            </a:r>
            <a:r>
              <a:rPr lang="ru-RU">
                <a:solidFill>
                  <a:srgbClr val="6600FF"/>
                </a:solidFill>
              </a:rPr>
              <a:t> 2</a:t>
            </a:r>
            <a:r>
              <a:rPr lang="ru-RU"/>
              <a:t>. </a:t>
            </a:r>
            <a:r>
              <a:rPr lang="ru-RU" sz="2400" b="1" i="1">
                <a:solidFill>
                  <a:srgbClr val="6600FF"/>
                </a:solidFill>
              </a:rPr>
              <a:t>Кто в своих работах стал обозначать число, выражающее отношение длины окружности к её диаметру, греческой буквой π, после чего это обозначение стало общепринятым?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843213" y="2781300"/>
            <a:ext cx="51117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Пифагор</a:t>
            </a:r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Фалес</a:t>
            </a:r>
            <a:endParaRPr lang="ru-RU" sz="3200" u="sng"/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Леонард Эйлер</a:t>
            </a:r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Карл Гаусс</a:t>
            </a:r>
          </a:p>
        </p:txBody>
      </p:sp>
      <p:pic>
        <p:nvPicPr>
          <p:cNvPr id="51205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420938"/>
            <a:ext cx="1939925" cy="28082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math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5084763"/>
            <a:ext cx="20161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827088" y="620713"/>
            <a:ext cx="77771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</a:rPr>
              <a:t>3.</a:t>
            </a:r>
            <a:r>
              <a:rPr lang="ru-RU"/>
              <a:t>     </a:t>
            </a:r>
            <a:r>
              <a:rPr lang="ru-RU" sz="2400" b="1" i="1">
                <a:solidFill>
                  <a:srgbClr val="6600FF"/>
                </a:solidFill>
              </a:rPr>
              <a:t>Чьим именем названа теорема, с помощью которой мы можем делить отрезок на любое количество равных частей?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59113" y="2781300"/>
            <a:ext cx="39258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Архимед</a:t>
            </a:r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Пифагор</a:t>
            </a:r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Евклид</a:t>
            </a:r>
            <a:endParaRPr lang="ru-RU" sz="3200" u="sng"/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Фалес</a:t>
            </a:r>
          </a:p>
        </p:txBody>
      </p:sp>
      <p:pic>
        <p:nvPicPr>
          <p:cNvPr id="52229" name="Picture 5" descr="untitled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116013" y="2636838"/>
            <a:ext cx="190341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math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5084763"/>
            <a:ext cx="20161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684213" y="549275"/>
            <a:ext cx="8137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</a:rPr>
              <a:t>4.</a:t>
            </a:r>
            <a:r>
              <a:rPr lang="ru-RU"/>
              <a:t>    </a:t>
            </a:r>
            <a:r>
              <a:rPr lang="ru-RU" sz="2400" b="1" i="1">
                <a:solidFill>
                  <a:srgbClr val="6600FF"/>
                </a:solidFill>
              </a:rPr>
              <a:t>Кому принадлежат слова: «Математику уже потому изучать следует, что она ум в порядок приводит»?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59113" y="2781300"/>
            <a:ext cx="51133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Петр </a:t>
            </a:r>
            <a:r>
              <a:rPr lang="en-US" sz="3200"/>
              <a:t>I</a:t>
            </a:r>
            <a:endParaRPr lang="ru-RU" sz="3200" u="sng"/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М.Ломоносов</a:t>
            </a:r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С.Ковалевская</a:t>
            </a:r>
          </a:p>
          <a:p>
            <a:pPr marL="800100" lvl="1" indent="-342900">
              <a:buClr>
                <a:schemeClr val="accent1"/>
              </a:buClr>
              <a:buFontTx/>
              <a:buAutoNum type="alphaUcPeriod"/>
            </a:pPr>
            <a:r>
              <a:rPr lang="ru-RU" sz="3200"/>
              <a:t> А.Пушкин</a:t>
            </a:r>
          </a:p>
        </p:txBody>
      </p:sp>
      <p:pic>
        <p:nvPicPr>
          <p:cNvPr id="53253" name="Picture 5" descr="lomonos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349500"/>
            <a:ext cx="2041525" cy="29527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4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6705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Подведение </a:t>
            </a:r>
          </a:p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итогов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0"/>
          <p:cNvSpPr txBox="1">
            <a:spLocks noChangeArrowheads="1"/>
          </p:cNvSpPr>
          <p:nvPr/>
        </p:nvSpPr>
        <p:spPr bwMode="auto">
          <a:xfrm>
            <a:off x="323850" y="1844675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0178" name="Picture 21" descr="_mate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0"/>
            <a:ext cx="37449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3" name="WordArt 23"/>
          <p:cNvSpPr>
            <a:spLocks noChangeArrowheads="1" noChangeShapeType="1" noTextEdit="1"/>
          </p:cNvSpPr>
          <p:nvPr/>
        </p:nvSpPr>
        <p:spPr bwMode="auto">
          <a:xfrm rot="-785598">
            <a:off x="1033463" y="973138"/>
            <a:ext cx="7826375" cy="4524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76200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ИГРУ!</a:t>
            </a:r>
          </a:p>
          <a:p>
            <a:pPr algn="ctr"/>
            <a:r>
              <a:rPr lang="ru-RU" sz="3600" kern="10">
                <a:ln w="76200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МОЛОДЦЫ!!!</a:t>
            </a:r>
          </a:p>
        </p:txBody>
      </p:sp>
      <p:pic>
        <p:nvPicPr>
          <p:cNvPr id="51224" name="Танец утят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802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650" fill="hold"/>
                                        <p:tgtEl>
                                          <p:spTgt spid="51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4"/>
                </p:tgtEl>
              </p:cMediaNode>
            </p:audio>
          </p:childTnLst>
        </p:cTn>
      </p:par>
    </p:tnLst>
    <p:bldLst>
      <p:bldP spid="512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4"/>
          <p:cNvSpPr>
            <a:spLocks noChangeArrowheads="1" noChangeShapeType="1" noTextEdit="1"/>
          </p:cNvSpPr>
          <p:nvPr/>
        </p:nvSpPr>
        <p:spPr bwMode="auto">
          <a:xfrm>
            <a:off x="1905000" y="457200"/>
            <a:ext cx="5257800" cy="19065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atin typeface="Impact"/>
              </a:rPr>
              <a:t>Кроссворд</a:t>
            </a:r>
          </a:p>
        </p:txBody>
      </p:sp>
      <p:pic>
        <p:nvPicPr>
          <p:cNvPr id="51203" name="Picture 5" descr="http://festival.1september.ru/articles/412386/img11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24000" y="2057400"/>
            <a:ext cx="58674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 descr="-0987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257800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09876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886200"/>
            <a:ext cx="1247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230813"/>
            <a:ext cx="8382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371600" y="1143000"/>
            <a:ext cx="6172200" cy="3276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1 тур</a:t>
            </a:r>
          </a:p>
          <a:p>
            <a:pPr algn="ctr"/>
            <a:r>
              <a:rPr lang="ru-RU" sz="3600" kern="10">
                <a:ln w="158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"Проще простого!"</a:t>
            </a:r>
          </a:p>
        </p:txBody>
      </p:sp>
      <p:pic>
        <p:nvPicPr>
          <p:cNvPr id="16390" name="Picture 5" descr="65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191000"/>
            <a:ext cx="21717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glitt05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1.Его обычно извлекают 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 2. Часть окружности </a:t>
            </a:r>
            <a:br>
              <a:rPr lang="ru-RU" sz="2400" smtClean="0"/>
            </a:br>
            <a:endParaRPr lang="ru-RU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 3. На них учатся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 4. Их много в справочниках   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5.Её выстукивают на барабане и ей стреляют из ружья. </a:t>
            </a:r>
            <a:br>
              <a:rPr lang="ru-RU" sz="2400" smtClean="0"/>
            </a:br>
            <a:r>
              <a:rPr lang="ru-RU" sz="2400" smtClean="0"/>
              <a:t> </a:t>
            </a:r>
            <a:br>
              <a:rPr lang="ru-RU" sz="2400" smtClean="0"/>
            </a:br>
            <a:r>
              <a:rPr lang="ru-RU" sz="2400" smtClean="0"/>
              <a:t> 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6. Косой квадрат  </a:t>
            </a:r>
            <a:br>
              <a:rPr lang="ru-RU" sz="2800" smtClean="0"/>
            </a:b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7.Бывает немного, а бывает…     </a:t>
            </a:r>
            <a:br>
              <a:rPr lang="ru-RU" sz="2800" smtClean="0"/>
            </a:b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8.Равные отношения 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9. Середина диаметра 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10.Дюжина – это сколько.   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11. Назовите наименьшее натуральное число   </a:t>
            </a:r>
            <a:br>
              <a:rPr lang="ru-RU" sz="2800" smtClean="0"/>
            </a:b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12.Бывает вступительный, бывает выпускной.  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13.Измеряется транспортиром   </a:t>
            </a:r>
            <a:br>
              <a:rPr lang="ru-RU" sz="2800" smtClean="0"/>
            </a:b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14.Их нужно доказывать  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15. Отношение длины окружности к диаметру   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smtClean="0"/>
              <a:t>16. Иногда мы строим её график</a:t>
            </a:r>
          </a:p>
          <a:p>
            <a:pPr>
              <a:buFontTx/>
              <a:buNone/>
            </a:pPr>
            <a:endParaRPr lang="ru-RU" sz="2800" smtClean="0"/>
          </a:p>
          <a:p>
            <a:pPr>
              <a:buFontTx/>
              <a:buNone/>
            </a:pPr>
            <a:r>
              <a:rPr lang="ru-RU" sz="2800" smtClean="0"/>
              <a:t>17.Сколько цифр вы знаете  </a:t>
            </a:r>
          </a:p>
          <a:p>
            <a:pPr>
              <a:buFontTx/>
              <a:buNone/>
            </a:pPr>
            <a:endParaRPr lang="ru-RU" sz="2800" smtClean="0"/>
          </a:p>
          <a:p>
            <a:pPr>
              <a:buFontTx/>
              <a:buNone/>
            </a:pPr>
            <a:r>
              <a:rPr lang="ru-RU" sz="2800" smtClean="0"/>
              <a:t>18.Сотая часть числа </a:t>
            </a:r>
            <a:br>
              <a:rPr lang="ru-RU" sz="2800" smtClean="0"/>
            </a:br>
            <a:endParaRPr lang="ru-RU" sz="2800" smtClean="0"/>
          </a:p>
          <a:p>
            <a:pPr>
              <a:buFontTx/>
              <a:buNone/>
            </a:pPr>
            <a:r>
              <a:rPr lang="ru-RU" sz="2800" smtClean="0"/>
              <a:t>19. Угол, меньше прямого </a:t>
            </a:r>
            <a:br>
              <a:rPr lang="ru-RU" sz="2800" smtClean="0"/>
            </a:br>
            <a:endParaRPr lang="ru-RU" sz="2800" smtClean="0"/>
          </a:p>
          <a:p>
            <a:pPr>
              <a:buFontTx/>
              <a:buNone/>
            </a:pPr>
            <a:r>
              <a:rPr lang="ru-RU" sz="2800" smtClean="0"/>
              <a:t>20. Утверждение, не вызывающее сомнений.</a:t>
            </a:r>
          </a:p>
          <a:p>
            <a:pPr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609600" y="2209800"/>
            <a:ext cx="78486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99CC"/>
                    </a:gs>
                  </a:gsLst>
                  <a:lin ang="5400000" scaled="1"/>
                </a:gradFill>
                <a:latin typeface="Impact"/>
              </a:rPr>
              <a:t>2 тур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99CC"/>
                    </a:gs>
                  </a:gsLst>
                  <a:lin ang="5400000" scaled="1"/>
                </a:gradFill>
                <a:latin typeface="Impact"/>
              </a:rPr>
              <a:t>Посчитаем мы немножко</a:t>
            </a:r>
          </a:p>
        </p:txBody>
      </p:sp>
      <p:pic>
        <p:nvPicPr>
          <p:cNvPr id="21507" name="Picture 5" descr="6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21717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glitt05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476</Words>
  <Application>Microsoft Office PowerPoint</Application>
  <PresentationFormat>Экран (4:3)</PresentationFormat>
  <Paragraphs>128</Paragraphs>
  <Slides>38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Curlz MT</vt:lpstr>
      <vt:lpstr>Times New Roman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Петух, стоя на одной ноге, весит 5 кг. Сколько он весит, стоя на двух ногах?</vt:lpstr>
      <vt:lpstr>Шнур длиной 24 м разрезали на равные части, сделав 3 разреза. Какова длина каждой части?</vt:lpstr>
      <vt:lpstr>Слайд 12</vt:lpstr>
      <vt:lpstr>Слайд 13</vt:lpstr>
      <vt:lpstr>Слайд 14</vt:lpstr>
      <vt:lpstr>Слайд 15</vt:lpstr>
      <vt:lpstr>Слайд 16</vt:lpstr>
      <vt:lpstr>Если бы к моим яблокам прибавить половину их, да еще десяток, то у меня была бы целая сотня.  Сколько у меня яблок?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Настя</dc:creator>
  <cp:lastModifiedBy>adm</cp:lastModifiedBy>
  <cp:revision>34</cp:revision>
  <cp:lastPrinted>1601-01-01T00:00:00Z</cp:lastPrinted>
  <dcterms:created xsi:type="dcterms:W3CDTF">2012-02-06T17:33:42Z</dcterms:created>
  <dcterms:modified xsi:type="dcterms:W3CDTF">2021-05-29T14:50:03Z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