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3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7" r:id="rId9"/>
    <p:sldId id="262" r:id="rId10"/>
    <p:sldId id="269" r:id="rId11"/>
    <p:sldId id="272" r:id="rId12"/>
    <p:sldId id="270" r:id="rId13"/>
    <p:sldId id="268" r:id="rId14"/>
    <p:sldId id="266" r:id="rId15"/>
    <p:sldId id="271" r:id="rId16"/>
    <p:sldId id="263" r:id="rId17"/>
    <p:sldId id="264" r:id="rId18"/>
    <p:sldId id="273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0"/>
  </p:normalViewPr>
  <p:slideViewPr>
    <p:cSldViewPr>
      <p:cViewPr varScale="1">
        <p:scale>
          <a:sx n="75" d="100"/>
          <a:sy n="75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16BF64-1A4E-44B6-B166-83D3FECE2ECF}" type="datetimeFigureOut">
              <a:rPr lang="ru-RU"/>
              <a:pPr>
                <a:defRPr/>
              </a:pPr>
              <a:t>24.06.2020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B81B97-A0CB-489A-966C-D05B7AD03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F64CA0-428F-4285-93D9-6ABD74F90F6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96E5B5-DC3D-4800-8E22-28C7D96C99D3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CA640-D126-4A5E-A63F-594F7F7BFAE1}" type="datetimeFigureOut">
              <a:rPr lang="ru-RU"/>
              <a:pPr>
                <a:defRPr/>
              </a:pPr>
              <a:t>24.06.2020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3CE4E-0D00-4FA2-B09D-FC9E7F4C37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BD5F-FDD9-4995-81C0-EF568B6BF997}" type="datetimeFigureOut">
              <a:rPr lang="ru-RU"/>
              <a:pPr>
                <a:defRPr/>
              </a:pPr>
              <a:t>24.06.2020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3004A-2F12-4C61-98EE-4351DDDFD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B94FA-DFD4-40AC-9B50-3AD0F386D03E}" type="datetimeFigureOut">
              <a:rPr lang="ru-RU"/>
              <a:pPr>
                <a:defRPr/>
              </a:pPr>
              <a:t>24.06.2020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4C6A0-BEEE-4D75-A092-A3461FB95C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87BE2-FFFB-4A39-947F-9D282EE0948C}" type="datetimeFigureOut">
              <a:rPr lang="ru-RU"/>
              <a:pPr>
                <a:defRPr/>
              </a:pPr>
              <a:t>24.06.2020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947B3-4274-4FCF-875A-F2EF760E2F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7A251-CF30-4364-895E-E89AD662DAF5}" type="datetimeFigureOut">
              <a:rPr lang="ru-RU"/>
              <a:pPr>
                <a:defRPr/>
              </a:pPr>
              <a:t>24.06.2020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2545F-F1E0-4F4D-B100-CAF61262E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95A58-2DAD-464F-9520-988662E19622}" type="datetimeFigureOut">
              <a:rPr lang="ru-RU"/>
              <a:pPr>
                <a:defRPr/>
              </a:pPr>
              <a:t>24.06.2020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3BA70-7528-4BAC-9CD3-138584950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B53B1-3834-4E6F-90FF-F0D6BF1CF630}" type="datetimeFigureOut">
              <a:rPr lang="ru-RU"/>
              <a:pPr>
                <a:defRPr/>
              </a:pPr>
              <a:t>24.06.2020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8BD20-B703-4E49-8E42-3A15C9193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1E699-535B-4F50-8E62-E9D9BB5FAE44}" type="datetimeFigureOut">
              <a:rPr lang="ru-RU"/>
              <a:pPr>
                <a:defRPr/>
              </a:pPr>
              <a:t>24.06.2020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65D5A-1029-48D1-8E38-4B9BC5FD0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16641-09FB-4597-B442-09BCF45D7509}" type="datetimeFigureOut">
              <a:rPr lang="ru-RU"/>
              <a:pPr>
                <a:defRPr/>
              </a:pPr>
              <a:t>24.06.2020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1970-C1E4-4650-B399-17C095D0D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228C9-92A7-4342-97C1-08EA1DC8236E}" type="datetimeFigureOut">
              <a:rPr lang="ru-RU"/>
              <a:pPr>
                <a:defRPr/>
              </a:pPr>
              <a:t>24.06.2020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27363-BE0B-4AEF-906E-D7B7ABF5F3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8F2AF-491D-4D0F-888F-382FE522B98D}" type="datetimeFigureOut">
              <a:rPr lang="ru-RU"/>
              <a:pPr>
                <a:defRPr/>
              </a:pPr>
              <a:t>24.06.2020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564A2-5F5F-484D-9FA9-17D55392CA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A18AC8-E05E-49A5-809C-B2818EDA1CA3}" type="datetimeFigureOut">
              <a:rPr lang="ru-RU"/>
              <a:pPr>
                <a:defRPr/>
              </a:pPr>
              <a:t>24.06.2020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EE5C4F-5057-4DB9-BE3E-B5A0DBDC3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7" r:id="rId2"/>
    <p:sldLayoutId id="2147483829" r:id="rId3"/>
    <p:sldLayoutId id="2147483826" r:id="rId4"/>
    <p:sldLayoutId id="2147483825" r:id="rId5"/>
    <p:sldLayoutId id="2147483824" r:id="rId6"/>
    <p:sldLayoutId id="2147483823" r:id="rId7"/>
    <p:sldLayoutId id="2147483822" r:id="rId8"/>
    <p:sldLayoutId id="2147483830" r:id="rId9"/>
    <p:sldLayoutId id="2147483821" r:id="rId10"/>
    <p:sldLayoutId id="21474838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/>
          </p:cNvSpPr>
          <p:nvPr/>
        </p:nvSpPr>
        <p:spPr bwMode="auto">
          <a:xfrm>
            <a:off x="1331913" y="1484313"/>
            <a:ext cx="6337300" cy="305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r>
              <a:rPr lang="ru-RU" sz="8000">
                <a:solidFill>
                  <a:schemeClr val="bg1"/>
                </a:solidFill>
                <a:latin typeface="Algerian" pitchFamily="82" charset="0"/>
              </a:rPr>
              <a:t>Оружие наших Побед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1547813" y="836613"/>
            <a:ext cx="6275387" cy="506412"/>
          </a:xfrm>
        </p:spPr>
        <p:txBody>
          <a:bodyPr/>
          <a:lstStyle/>
          <a:p>
            <a:pPr eaLnBrk="1" hangingPunct="1"/>
            <a:r>
              <a:rPr lang="ru-RU" sz="2800" b="1" smtClean="0"/>
              <a:t>ПУЛЕМЕТ ДТ</a:t>
            </a:r>
            <a:r>
              <a:rPr lang="ru-RU" sz="2800" smtClean="0"/>
              <a:t> (</a:t>
            </a:r>
            <a:r>
              <a:rPr lang="ru-RU" sz="2800" b="1" smtClean="0"/>
              <a:t>ДЕГТЯРЕВА ТАНКОВЫЙ</a:t>
            </a:r>
            <a:r>
              <a:rPr lang="ru-RU" sz="2800" smtClean="0"/>
              <a:t>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4437063"/>
            <a:ext cx="8435975" cy="2087562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dirty="0" smtClean="0"/>
              <a:t>    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Танковый пулемёт ДТ поступил на вооружение Красной Армии в 1929 году под обозначением «7,62-мм танковый пулемёт системы Дегтярева обр. 1929 г.» (ДТ-29). Он был по сути модификацией сконструированного в 1927 году 7,62-мм ручного пулемёта ДП. Разработка этой модификации была осуществлена Г. С. Шпагиным с учётом особенностей установки пулемёта в тесном боевом отделении танка или бронеавтомобиля.</a:t>
            </a:r>
            <a:endParaRPr lang="ru-RU" sz="23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28674" name="Picture 2" descr="Пулемет Д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0716" y="1772816"/>
            <a:ext cx="7261305" cy="1728192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050" y="1125538"/>
            <a:ext cx="6130925" cy="7064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/>
              <a:t>ПИСТОЛЕТ-ПУЛЕМЕТ ДЕГТЯРЕВА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643438" y="1341438"/>
            <a:ext cx="4330700" cy="54006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Первый пистолет-пулемёт, принятый на вооружение Красной Армии.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Пистолет-пулемёт Дегтярёва был достаточно типичным представителем первого поколения этого вида оружия. Использовался в Финской кампании 1939-40 годов, а также на начальном этапе Великой Отечественной войны.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Первые работы по созданию пистолетов-пулемётов начались в СССР ещё в середине 1920-х годов. 27 октября 1925 года Комиссией по вооружению Красной армии была предусмотрена желательность вооружения подобным типом оружия младшего и среднего командного состава.  </a:t>
            </a:r>
            <a:endParaRPr lang="ru-RU" sz="1400" dirty="0" smtClean="0"/>
          </a:p>
        </p:txBody>
      </p:sp>
      <p:pic>
        <p:nvPicPr>
          <p:cNvPr id="31746" name="Picture 2" descr="ПП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08920"/>
            <a:ext cx="5735581" cy="1697732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scene3d>
            <a:camera prst="perspectiveContrastingRightFacing"/>
            <a:lightRig rig="threePt" dir="t"/>
          </a:scene3d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484313"/>
            <a:ext cx="6192837" cy="431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                 </a:t>
            </a:r>
            <a:r>
              <a:rPr lang="ru-RU" sz="3100" b="1" dirty="0" smtClean="0"/>
              <a:t>ПУЛЕМЕТ МАКСИМА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463" y="1341438"/>
            <a:ext cx="4176712" cy="5256212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b="1" dirty="0" smtClean="0"/>
              <a:t>     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Пулемёт Максима образца 1910 года — станковый пулемёт, вариант американского пулемёта Максима широко использовавшийся российской и советской армиями во время Первой мировой и Второй мировой войн. Пулемёт «Максим» использовался для поражения открытых групповых живых целей и огневых средств противника на расстоянии до 1000 м. К 1899 году пулемёты «Максим» были переделаны под калибр 7,62×54 мм русской винтовки </a:t>
            </a:r>
            <a:r>
              <a:rPr lang="ru-RU" sz="23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Мосина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от 10,67 мм </a:t>
            </a:r>
            <a:r>
              <a:rPr lang="ru-RU" sz="23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калибрa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винтовки </a:t>
            </a:r>
            <a:r>
              <a:rPr lang="ru-RU" sz="23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Бердана</a:t>
            </a:r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под официальным наименованием «7,62-мм станковый пулемёт».</a:t>
            </a:r>
            <a:endParaRPr lang="ru-RU" sz="23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29698" name="Picture 2" descr="Пулемет Максима образца 1910 год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935" y="2276872"/>
            <a:ext cx="4508327" cy="2592288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32363" y="1484313"/>
            <a:ext cx="3887787" cy="5040312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В 1928 году штаб РККА поставил вопрос о необходимости нового станкового пулемёта взамен стоявшего на вооружении пулемёта системы Максима образца 1910 года, значительная масса и водяная система охлаждения которого не соответствовали принципам ведения мобильной войны.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В 1930 году к работе над созданием станкового пулемёта приступил известный оружейный конструктор Василий Алексеевич Дегтярёв, создатель принятого на вооружение Красной Армии в 1927 году ручного пулемёта ДП.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27650" name="Picture 2" descr="Пулемет ДС-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4930355" cy="3497958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</p:spPr>
      </p:pic>
      <p:sp>
        <p:nvSpPr>
          <p:cNvPr id="17412" name="Прямоугольник 6"/>
          <p:cNvSpPr>
            <a:spLocks noChangeArrowheads="1"/>
          </p:cNvSpPr>
          <p:nvPr/>
        </p:nvSpPr>
        <p:spPr bwMode="auto">
          <a:xfrm>
            <a:off x="1979613" y="836613"/>
            <a:ext cx="5400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latin typeface="Constantia" pitchFamily="18" charset="0"/>
              </a:rPr>
              <a:t>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СТАНКОВЫЙ ПУЛЕМЕТ С-39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51500" y="1989138"/>
            <a:ext cx="3251200" cy="4389437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12,7 мм крупнокалиберный пулемет Дегтярева- Шпагина обр. 1938 года появился в результате модернизации крупнокалиберного станкового пулемета ДК (Дегтярев Крупнокалиберный). Разработкой пулемета (ДК) занимался известный оружейник В.А. Дегтярев. Пулемет создавался, в первую очередь, для борьбы с воздушными целями.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25602" name="Picture 2" descr="Крупнокалиберный станковый пулемёт ДШК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356811"/>
            <a:ext cx="5328592" cy="3314385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15364" name="Прямоугольник 6"/>
          <p:cNvSpPr>
            <a:spLocks noChangeArrowheads="1"/>
          </p:cNvSpPr>
          <p:nvPr/>
        </p:nvSpPr>
        <p:spPr bwMode="auto">
          <a:xfrm>
            <a:off x="1042988" y="765175"/>
            <a:ext cx="6913562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КРУПНОКАЛИБЕРНЫЙ 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СТАНКОВЫЙ ПУЛЕМЕТ ДШК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dirty="0">
                <a:latin typeface="Constantia" pitchFamily="18" charset="0"/>
              </a:rPr>
              <a:t> 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7064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/>
              <a:t>                        ТАНКОВЫЙ ПУЛЕМЕТ СГ-43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4076700"/>
            <a:ext cx="8642350" cy="2520950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dirty="0" smtClean="0"/>
              <a:t>      </a:t>
            </a:r>
            <a:r>
              <a:rPr lang="ru-RU" sz="29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Танковый пулемёт СГ-43 был разработан оружейником П.М. Горюновым </a:t>
            </a:r>
            <a:r>
              <a:rPr lang="ru-RU" sz="29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сучастием</a:t>
            </a:r>
            <a:r>
              <a:rPr lang="ru-RU" sz="29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М.М. Горюнова и В.Е. Воронкова на </a:t>
            </a:r>
            <a:r>
              <a:rPr lang="ru-RU" sz="29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Ковровском</a:t>
            </a:r>
            <a:r>
              <a:rPr lang="ru-RU" sz="29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механическом заводе. Принят на вооружение 15 мая 1943 года. Поступать в войска СГ-43 начал во второй половине 1943 года.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29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Пулемет СГ-43 с воздушной системой охлаждения ствола по тактико-техническим характеристикам превосходил пулемёт Максима. Но и старый «Максим» продолжал выпускаться до конца войны на Тульском и Ижевском заводах, и до её завершения он был основным станковым пулемётом РККА</a:t>
            </a:r>
            <a:endParaRPr lang="ru-RU" sz="29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30722" name="Picture 2" descr="Пулемет С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12776"/>
            <a:ext cx="5133975" cy="2314575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300" endPos="55500" dist="101600" dir="5400000" sy="-100000" algn="bl" rotWithShape="0"/>
          </a:effec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1547813" y="620713"/>
            <a:ext cx="4968875" cy="650875"/>
          </a:xfrm>
        </p:spPr>
        <p:txBody>
          <a:bodyPr/>
          <a:lstStyle/>
          <a:p>
            <a:pPr eaLnBrk="1" hangingPunct="1"/>
            <a:r>
              <a:rPr lang="ru-RU" smtClean="0"/>
              <a:t>         </a:t>
            </a:r>
            <a:r>
              <a:rPr lang="ru-RU" sz="2800" b="1" smtClean="0"/>
              <a:t>БОЕВОЕ ОРУДИЕ ЗИС-3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932363" y="1412875"/>
            <a:ext cx="4041775" cy="42640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1200" dirty="0" smtClean="0">
                <a:solidFill>
                  <a:schemeClr val="accent2">
                    <a:lumMod val="50000"/>
                  </a:schemeClr>
                </a:solidFill>
              </a:rPr>
              <a:t>      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ЗИС-3 была создана путем использования прочного и легкого лафета от противотанковой пушки ЗИС-2 и ствола пушки Ф-22УСВ, обладавшего отличными баллистическими характеристиками и технологичностью. Для поглощения около 30-35% энергии отката ствол оснастили дульным тормозом. Параллельно с проектированием ЗИС-3 были решены вопросы ее производства, которое, в сравнении с Ф-22УСВ, имело в 3 раза меньшие трудозатраты и на одну треть меньшую стоимость одного орудия.</a:t>
            </a:r>
            <a:b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</a:br>
            <a:r>
              <a:rPr lang="ru-RU" sz="1800" b="1" dirty="0" smtClean="0">
                <a:latin typeface="+mj-lt"/>
              </a:rPr>
              <a:t> </a:t>
            </a:r>
          </a:p>
        </p:txBody>
      </p:sp>
      <p:pic>
        <p:nvPicPr>
          <p:cNvPr id="22530" name="Picture 2" descr="Пушка ЗИС-3. Фото mail.ifreeinet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4877528" cy="3053334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213" y="692150"/>
            <a:ext cx="3384550" cy="5683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/>
              <a:t>СРЕДНИЙ ТАНК </a:t>
            </a:r>
            <a:r>
              <a:rPr lang="en-US" sz="3100" b="1" dirty="0" smtClean="0"/>
              <a:t>T-28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7900" y="1341438"/>
            <a:ext cx="4176713" cy="5256212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Танк Т-28 был принят на вооружение Красной Армии в августе 1933 г. и выпускался на Кировском заводе в Ленинграде до 1940 г. Особенностью Т-28 являлось наличие трех вращающихся башен с вооружением. В главной башне, расположенной в средней части, было смонтировано 76,2-мм орудие КТ-28 (или ПС-3) и два пулемета ДТ. Башня могла поворачиваться на 360 градусов, при этом мог использоваться электропривод. Перед главной башней располагались две малые башни с пулеметным вооружением. Каждая из этих башен могла вести огонь в секторе 220 градусов.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23554" name="Picture 2" descr="Средний танк Т-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04864"/>
            <a:ext cx="4464496" cy="3287495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         </a:t>
            </a:r>
          </a:p>
        </p:txBody>
      </p:sp>
      <p:pic>
        <p:nvPicPr>
          <p:cNvPr id="1026" name="Picture 2" descr="http://t3.gstatic.com/images?q=tbn:ANd9GcR3pdpLHPShrHXl2ACm_TrUteqnIsPcBpOTV0W3hPl9H6Uhbj4B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060848"/>
            <a:ext cx="4824536" cy="3744416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116013" y="836613"/>
            <a:ext cx="6003925" cy="954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tx2"/>
                </a:solidFill>
                <a:latin typeface="+mj-lt"/>
              </a:rPr>
              <a:t>РЕАКТИВНЫЙ МИНОМЁТ «КАТЮША»</a:t>
            </a:r>
          </a:p>
          <a:p>
            <a:pPr>
              <a:defRPr/>
            </a:pPr>
            <a:endParaRPr lang="ru-RU" sz="2800" b="1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5003800" y="1557338"/>
            <a:ext cx="4032250" cy="4706937"/>
          </a:xfrm>
        </p:spPr>
        <p:txBody>
          <a:bodyPr>
            <a:no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dirty="0" smtClean="0">
                <a:solidFill>
                  <a:schemeClr val="tx2"/>
                </a:solidFill>
                <a:latin typeface="+mj-lt"/>
              </a:rPr>
              <a:t>    «</a:t>
            </a:r>
            <a:r>
              <a:rPr lang="ru-RU" sz="1800" b="1" dirty="0" err="1" smtClean="0">
                <a:solidFill>
                  <a:schemeClr val="tx2"/>
                </a:solidFill>
                <a:latin typeface="+mj-lt"/>
              </a:rPr>
              <a:t>Катю́ша</a:t>
            </a:r>
            <a:r>
              <a:rPr lang="ru-RU" sz="1800" b="1" dirty="0" smtClean="0">
                <a:solidFill>
                  <a:schemeClr val="tx2"/>
                </a:solidFill>
                <a:latin typeface="+mj-lt"/>
              </a:rPr>
              <a:t>» — неофициальное собирательное название боевых машин реактивной артиллерии БМ-8 (82 мм), БМ-13 (132 мм) и БМ-31 (310 мм). Такие установки активно использовались СССР во время Второй мировой войны.  В 1937—1938 эти реактивные снаряды были приняты на вооружение в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dirty="0" smtClean="0">
                <a:solidFill>
                  <a:schemeClr val="tx2"/>
                </a:solidFill>
                <a:latin typeface="+mj-lt"/>
              </a:rPr>
              <a:t>     Военно-воздушными силами СССР. На каждой машине находился ящик со взрывчаткой и бикфордов шнур. В случае появления риска захвата техники врагом экипаж был обязан взорвать её и тем самым уничтожить реактивные системы.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2843213" y="549275"/>
            <a:ext cx="3960812" cy="709613"/>
          </a:xfrm>
        </p:spPr>
        <p:txBody>
          <a:bodyPr/>
          <a:lstStyle/>
          <a:p>
            <a:pPr eaLnBrk="1" hangingPunct="1"/>
            <a:r>
              <a:rPr lang="ru-RU" sz="2800" b="1" smtClean="0"/>
              <a:t>СРЕДНИЙ ТАНК Т-34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67400" y="1700213"/>
            <a:ext cx="2963863" cy="43894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dirty="0" smtClean="0">
                <a:solidFill>
                  <a:schemeClr val="tx2"/>
                </a:solidFill>
                <a:latin typeface="+mj-lt"/>
              </a:rPr>
              <a:t>     Т-34 </a:t>
            </a:r>
            <a:r>
              <a:rPr lang="en-US" sz="1800" b="1" dirty="0" smtClean="0">
                <a:solidFill>
                  <a:schemeClr val="tx2"/>
                </a:solidFill>
                <a:latin typeface="+mj-lt"/>
              </a:rPr>
              <a:t>- </a:t>
            </a:r>
            <a:r>
              <a:rPr lang="ru-RU" sz="1800" b="1" dirty="0" smtClean="0">
                <a:solidFill>
                  <a:schemeClr val="tx2"/>
                </a:solidFill>
                <a:latin typeface="+mj-lt"/>
              </a:rPr>
              <a:t>советский средний танк периода Великой Отечественной войны, выпускался серийно с 1940 года, и с 1944 года стал основным средним танком Красной Армии СССР. Разработан в Харькове </a:t>
            </a:r>
            <a:r>
              <a:rPr lang="en-US" sz="18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  <a:latin typeface="+mj-lt"/>
              </a:rPr>
              <a:t>конструкторским бюро под руководством Кошкина М.И. Самый массовый средний танк Второй мировой войны.</a:t>
            </a:r>
            <a:endParaRPr lang="ru-RU" sz="18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36866" name="Picture 2" descr="http://t2.gstatic.com/images?q=tbn:ANd9GcQpwqWCXsEvITQvNR3-9MX7Ni6RbkUVKDV_eEpUhxH_A8w4g_40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132856"/>
            <a:ext cx="5378288" cy="353375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900113" y="620713"/>
            <a:ext cx="7632700" cy="638175"/>
          </a:xfrm>
        </p:spPr>
        <p:txBody>
          <a:bodyPr/>
          <a:lstStyle/>
          <a:p>
            <a:pPr eaLnBrk="1" hangingPunct="1"/>
            <a:r>
              <a:rPr lang="ru-RU" sz="3200" b="1" smtClean="0"/>
              <a:t>7,62-ММ РЕВОЛЬВЕР "НАГАН” ОБР. 1895 Г.</a:t>
            </a:r>
            <a:endParaRPr lang="ru-RU" sz="3200" smtClean="0"/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5076825" y="1557338"/>
            <a:ext cx="3743325" cy="47513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1400" dirty="0" smtClean="0"/>
              <a:t>     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Одним из наиболее распространенных в Красной Армии образцов личного оружия в годы Великой Отечественной войны являлся 7,62-мм револьвер Наган обр. 1895 г., отлично зарекомендовавший себя за многие десятилетия службы. Созданный бельгийским оружейником Эмилем Наганом еще в конце 1880-х годов, он обладал высокими боевыми и служебно-эксплуатационными качествами, отличаясь надежностью в действии. </a:t>
            </a: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26" name="Picture 2" descr="7,62-ММ РЕВОЛЬВЕР «НАГАН» ОБР. 1895 Г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28772"/>
            <a:ext cx="4716016" cy="289249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  <a:softEdge rad="1270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>
          <a:xfrm>
            <a:off x="2987675" y="620713"/>
            <a:ext cx="3467100" cy="650875"/>
          </a:xfrm>
        </p:spPr>
        <p:txBody>
          <a:bodyPr/>
          <a:lstStyle/>
          <a:p>
            <a:pPr eaLnBrk="1" hangingPunct="1"/>
            <a:r>
              <a:rPr lang="ru-RU" sz="2800" b="1" smtClean="0"/>
              <a:t>ШТУРМОВИК ИЛ-2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4292600"/>
            <a:ext cx="8642350" cy="22320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dirty="0" smtClean="0">
                <a:solidFill>
                  <a:schemeClr val="tx2"/>
                </a:solidFill>
                <a:latin typeface="+mj-lt"/>
              </a:rPr>
              <a:t>     Штурмовик Ил-2 разработан в ЦКБ-57 под руководством Сергея Ильюшина. Это была машина, специализированная для атаки наземных целей с малой высоты. Главная особенность конструкции – применение несущего бронекорпуса, закрывавшего летчика и жизненно важные органы самолета. Броня Ил-2 не просто защищала от малокалиберных снарядов и пуль, но и служила частью силовой конструкции фюзеляжа, за счет чего удавалось достичь ощутимой экономии массы.</a:t>
            </a:r>
            <a:endParaRPr lang="ru-RU" sz="18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38914" name="Picture 2" descr="http://t3.gstatic.com/images?q=tbn:ANd9GcS_aZZtxoNkd9dkJVFB2t7D1IL72zY9NTt1C6gWSuJhttP5x1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28800"/>
            <a:ext cx="5357748" cy="1933948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Картинка 39 из 262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27088" y="549275"/>
            <a:ext cx="7777162" cy="50784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j-lt"/>
              </a:rPr>
              <a:t>Несмотря на внешнюю грубость и простоту, именно такие виды вооружений стали настоящим оружием нашей победы. </a:t>
            </a:r>
            <a:endParaRPr lang="ru-RU" sz="5400" dirty="0">
              <a:solidFill>
                <a:schemeClr val="accent3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566737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7,62-ММ МАГАЗИННАЯ ВИНТОВКА </a:t>
            </a:r>
            <a:br>
              <a:rPr lang="ru-RU" sz="3200" b="1" smtClean="0"/>
            </a:br>
            <a:r>
              <a:rPr lang="ru-RU" sz="3200" b="1" smtClean="0"/>
              <a:t>ОБР. 1891/30 ГГ.</a:t>
            </a:r>
            <a:endParaRPr 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4663" y="1916113"/>
            <a:ext cx="4175125" cy="4392612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Проблема создания отечественного самозарядного пистолета самым серьезным образом проявилась еще в середине двадцатых годов, когда Красная Армия начала отставать в этом отношении от вооруженных сил многих зарубежных стран. После проведения ряда опытных работ конструкторы определились по самому важному вопросу - для нового отечественного пистолета был выбран очень мощный 7,62-мм пистолетный патрон, являвшийся копией германского пистолетного патрона 7,63х25 "Маузер”.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26" name="Picture 2" descr="7,62-ММ ПИСТОЛЕТ ТОКАРЕВА ОБР. 1933 Г. (ТТ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348880"/>
            <a:ext cx="4271635" cy="295232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0" y="1196975"/>
            <a:ext cx="5616575" cy="635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b="1" dirty="0" smtClean="0"/>
              <a:t>            </a:t>
            </a:r>
            <a:br>
              <a:rPr lang="ru-RU" sz="4900" b="1" dirty="0" smtClean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>               </a:t>
            </a:r>
            <a:r>
              <a:rPr lang="ru-RU" sz="3100" b="1" dirty="0" smtClean="0"/>
              <a:t>ВИНТОВКА МОСИНА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463" y="1773238"/>
            <a:ext cx="3671887" cy="40132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7,62-мм (3-линейная) винтовка образца 1891 года (винтовка </a:t>
            </a:r>
            <a:r>
              <a:rPr lang="ru-RU" sz="19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Мосина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, трёхлинейка) — магазинная винтовка, принятая на вооружение Российской Императорской армии в 1891 году.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Активно использовалась в период с 1891 по конец Великой Отечественной войны, в этот период многократно модернизировалась.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026" name="Picture 2" descr="Винтовка Мос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1554836"/>
            <a:ext cx="3744416" cy="4682475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HeroicExtremeRightFacing"/>
            <a:lightRig rig="threePt" dir="t"/>
          </a:scene3d>
          <a:sp3d>
            <a:bevelT w="152400" h="50800" prst="softRound"/>
          </a:sp3d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29600" cy="493713"/>
          </a:xfrm>
        </p:spPr>
        <p:txBody>
          <a:bodyPr/>
          <a:lstStyle/>
          <a:p>
            <a:pPr eaLnBrk="1" hangingPunct="1"/>
            <a:r>
              <a:rPr lang="ru-RU" sz="2800" b="1" smtClean="0"/>
              <a:t>                 АВТОМАТИЧЕСКАЯ ВИНТОВКА СИМОНОВА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950" y="3933825"/>
            <a:ext cx="8785225" cy="266382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b="1" dirty="0" smtClean="0"/>
              <a:t>    </a:t>
            </a: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Автоматическая винтовка образца 1936 года, АВС  — советская автоматическая винтовка, разработанная оружейником Сергеем Симоновым.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Изначально разрабатывалась как самозарядная винтовка, но в ходе усовершенствований был добавлен режим автоматического огня для использования в экстренной ситуации.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Первый советский образец оружия такого класса, принятый на вооружение. Всего было выпущено 65800 экземпляров. 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9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 Некоторые винтовки АВС-36 комплектовались оптическим прицелом на кронштейне и использовались как снайперские.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8196" name="Picture 4" descr="Автоматическая винтовка Симон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28800"/>
            <a:ext cx="8484943" cy="151216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547813" y="836613"/>
            <a:ext cx="6059487" cy="723900"/>
          </a:xfrm>
        </p:spPr>
        <p:txBody>
          <a:bodyPr/>
          <a:lstStyle/>
          <a:p>
            <a:pPr algn="ctr" eaLnBrk="1" hangingPunct="1"/>
            <a:r>
              <a:rPr lang="ru-RU" sz="2800" b="1" smtClean="0"/>
              <a:t>7,62-ММ САМОЗАРЯДНАЯ ВИНТОВКА ТОКАРЕВА ОБР. 1940 Г (СВТ-40)</a:t>
            </a:r>
            <a:endParaRPr lang="ru-RU" sz="2800" smtClean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0" y="1700213"/>
            <a:ext cx="4392613" cy="4824412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Наряду с самозарядной винтовкой, Токарев разработал на ее базе автоматическую винтовку обр. 1940 г. (АВТ-40), выпускавшуюся в 1942 году. Ее ударно-спусковой механизм позволял вести одиночный и непрерывный огонь. Роль переводчика вида огня выполнял предохранитель. Стрельба короткими очередями разрешалась только в случае нехватки ручных пулеметов во время напряженного боя. Скорострельность АВТ-40 при стрельбе одиночными выстрелами достигала 20-25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выстр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/мин, короткими очередями - 40-50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выстр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/мин, при непрерывном огне - 70-80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выстр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/мин.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7410" name="Picture 2" descr="автоматическая винтовка обр. 1940 г. (АВТ-40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36912"/>
            <a:ext cx="4968552" cy="2347641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506412"/>
          </a:xfrm>
        </p:spPr>
        <p:txBody>
          <a:bodyPr/>
          <a:lstStyle/>
          <a:p>
            <a:pPr algn="ctr" eaLnBrk="1" hangingPunct="1"/>
            <a:r>
              <a:rPr lang="ru-RU" sz="2800" b="1" smtClean="0"/>
              <a:t>7,62-ММ ПИСТОЛЕТ-ПУЛЕМЕТ ДЕГТЯРЕВА </a:t>
            </a:r>
            <a:br>
              <a:rPr lang="ru-RU" sz="2800" b="1" smtClean="0"/>
            </a:br>
            <a:r>
              <a:rPr lang="ru-RU" sz="2800" b="1" smtClean="0"/>
              <a:t>ОБР. 1940 Г. (ППД-40)</a:t>
            </a:r>
            <a:endParaRPr lang="ru-RU" sz="2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773238"/>
            <a:ext cx="4259263" cy="4824412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В 1934 году на вооружение начальствующего состава Красной Армии принимают 7,62-мм пистолет-пулемет Дегтярева обр. 1934 г. (ППД-34). Новый пистолет-пулемет конструкции Дегтярева оказался достаточно простым и надежным в эксплуатации. По боевым характеристикам и техническому уровню он не уступал аналогичным зарубежным образцам. Однако недопонимание многими руководителями Наркомата обороны значения пистолетов-пулеметов привело к сужению их функций до вспомогательного оружия для правоохранительных органов.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8436" name="Picture 4" descr="7,62-ММ ПИСТОЛЕТ-ПУЛЕМЕТ ДЕГТЯРЕВА ОБР. 1940 Г. (ППД-40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1895950"/>
            <a:ext cx="3910824" cy="1681656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isometricTopUp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18438" name="Picture 6" descr="7,62-ММ ПИСТОЛЕТ-ПУЛЕМЕТ ШПАГИНА ОБР. 1941 Г. (ППШ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96" y="4460152"/>
            <a:ext cx="4404488" cy="1057079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23557" name="AutoShape 2" descr="data:image/jpeg;base64,/9j/4AAQSkZJRgABAQAAAQABAAD/2wCEAAkGBggGEBQUBxMVFRQSEBAPEBQQEBMVFxcVFRUVFBQXFxUjICgeFxokJRgVIDIgJDMqLCwsFx8xNjAqNiY3MykBCQoKDgwOFw8PGCwcHCEsLCwsLCksLSkpKSwuNTUsKSwsLCwqKSwsLCksLCwpLCksLCwpLCk0KSksLCwpKSwsKf/AABEIALcBEwMBIgACEQEDEQH/xAAcAAEAAwADAQEAAAAAAAAAAAAABQYHAQIDBAj/xABAEAACAgECBAIGBwQJBQEAAAAAAQIDEQQFBhIhMRNBBzJRYYHRFCIjcZGToRVCU5IWJFJiorHD0vAzVIOywTT/xAAZAQEBAQEBAQAAAAAAAAAAAAAAAQIDBAX/xAAfEQEAAwACAwEBAQAAAAAAAAAAAQIRAyEEEjFBUSL/2gAMAwEAAhEDEQA/ANoAAAAAAAAAAAAAAAAAAAAAAAAAAAAAAAAAAAAAAAAAAAAAAAAAAAAAAAAAAAAAAAAAAAAAAAAAAAAAAAAAAAAAAAAAAAAAAAAAAAAAAAAAAAAAAAAAAAAAAAAAAAAAAAAAAAAAAAAAAAAAAAAAAAAAAAAAAAAAAAAAAAAAAAAAAAAAAAAAAAAAAAAAAAAAAAAAAAAAAAAAAAAAdbLIVLNjSS7uTSX4nj+0dH/Fr/Nh8zPvSPxZuujlXDQONVcrJ1qcuVznKH1ZPlfaHrKP9pr2YzUpcU7jUua+6TSSl05Oblk3HEkuiecYfvGrktt/aWi/i1/mw+Zytx0T7W1/mw+ZglPG+5TeI6j2doprul7P+YPoo4v3exvmsec46KOM5x0aXX4FTtuf7S0X8Wv82HzOP2nof4tf5sPmYBD0gay55sla8/3a89vezu+NdS10dn4VZ/8AYYN7/aug/jVfmw+ZWt/441Wgk4bZo9RY4zSdngt1Sj58jTy89k30+8yinjG6T6+Ln3Ktdf5j7KuMNTHzuXl0lV/vHR22La+KNJuSfixsoa5emrjGpyynnly+uMYfw9p937U0P8ar82HzMU/pRK14t8WXnhyq/wB/RnaW/U1yX0iGpUeWTbhXCfVJ4xiT6P2+XfDRFyWzy3rbIvEr6U8Zw7610/Eftnbf49P59fzKFtNumurUqFOXiqE4u1Qk4prLWMdHl+RL6fTxl60I5x51x9v3GfZqKLNHeNul6t9Lx3xdX8z0W5aJ9ra/zYfMrN+w6XUzTtTjmKz4b5Y/gl3OP6KaOKbkptexWPy7PGCex6Ssc9426v176l/5ofM6rfNrfa+n86HzKTpdg0lmriodKW9VG7NmH3VlXnn95vy7M84cO1aS+2dNWq1NU4rw664pQhLL9W2ThGUcdOnNnu3k1E6nri9x3zbJ+rfT7f8ArQ+Zwt82uXa+np3+2h8zO9Nw7u1V9s7NHe6rEvDrctHJ149n2iS9nm33byeu0bHueivunrdDdbVPHhVSs0j5OrfT66SWGlyrPbOcjZTF/e/bVHvqKe2f+tD5nX+kO0f9xT+dD5lF2rady0N189Zt1ltdkk6ISlo260nJtL6ySWHFcqz6uc9T02Xb9fobr5bhtllldk1KmH9SfhrMspdY4TTiuXr6uc9RsrkLZuHF+zaCuc/Hqk4QnNQjbHMnFNqK977fErsuLZXS8Va7T1pY/q3i0TT7Zxb0x54z+h4bBpdw2+d/7U22y2FlinTHk0UnBZllZzFJYccR64w+rye+wPctK7Vu232SjKzNOKdJLkj1TUscvR9HhKWOvVknSMW7Q71otdBShZX1Syo3Qkk8JtcyeH3Pu7lU23UwverhVp7IQnCMaqZ6aValJVtWdHFR65gst9ce4k+Edq1Gy6OurVdJRXq+I7ORP93n88dfcs4XRFRMAAqOMrt598HJEcSbRbulWdG+W6GZVNNxz7YOS6pP2+Twyt8IcXahW/R93k3zPlpnZjnjNdHVa/N+yT6vz7gXsAAAdZzjUs2NJLu28L8Subn6Q9g23K8TxJL92mLl/i9X9QLKDMd29L8q+mkrhWn2ldJzl/Isf/Sq2cXcRcWNw0H0i/L7UwdcPjhYXxC42bcuI9q2j/8AddCL/s8ycv5V1Khu/pe0OnyttrlN/wBqz6kSubb6J+ItyaluVlemi+rUftbP0+qn8S2bV6H+HdC1LXKzUzXXOosfLn3VrC/HIXpkm77xrOL7p5jK2c58yrorlPDSUViKWF0SWf1Gp4Q3nQ4jZS6nZBPF1keZQbxmUVnDbi+j7LPT2fo3SaLTbfHl0cI1xXaNcVFfgij+kfw67a5efgvKXdqM21/nIxefWuw7+PWOTkitvjJYcCa6xxVSrzKSjH7XCzJ+f1SS2D0c7rvGlepqUIV/aNeJdKGY15y0lFtLpjq/Isewa76dKEukeW1Zw+bHK89/gXfhXS52imjUyUXPSR5ZS6JqyHP+KcsNe73mOK9rbFvx28vi4+OKzx/JZVsnow4g11KtoorxLmlBW3KLkvLljyvC8lnHt7HrdwPxHpUvpejjGLcYc0tXTyxcui5msuKzhZ7dTdKr9PTGKc4LljFdJxx0SXT3FH4j4O3Df9c79vtjKmdXJOMpzjFSjCVaXRNTWXzfevidniiVN4Z4W3bfpS8DTwVcZNeNK/7KUl0+zag3P70se8s1Xo33SvtHT/C+xf6RpNVUKIqNSxGKUYpeSXRI7kw9pZvX6Pt0hLLhp37V9KtX+kSuz8Pb1tFinCrTPCaS+lWp9emc+CXMDIPaWSbzues2PV3PVaWqzw348ox1H7s4Sny9a1nCz1Po0U9RGuMb/D6QouVrjLP2lcbEseaWWvuR8HG26aejc9VHXOUU4U1x5YqSaenkm5rvhOcX9X2deh22/VR3KjSyhHm/q1UJ4z0lFzg39/1V/MjFnWvay7Xtms17cdDZXX4Tf2kFN+JGyNFqTakmlnth+T9rJ+7b9+uUl42mSkpJ4016az06PxujIzgpvT2W12LD5YSS88OVuM+zpAt5qvxzvOSgNq4Sp0nXXyVssp9IcsOiUcuOXl9Pu7dOixPgGmNAAAAAAAAAAAAAAzz0h7fRoLVbKMuTUwsja6oc0q7qY+JXel54Skpf3U/M0MqfpP2+nXbba7Fl1OFsH5p8yjLD96bQEBH0xaXSUwjODuuUErJp+HW5LpzJtc3XGcY82Vvd/TJueoT+jzhUmuipgpy9nryz+mDrwfwRptbuc9PvEFOFdHjyinJJynGtxy8p9PE8vYa9pOGNl0MOTTaalRypY8KLy12bbTbfvYVhemt4n4sf9TpvvzjM7ZSlFdfa8RX4lm2v0O73rVnedTGmPlCn68sezKxFfqbAkorEey7JdjkGqfs3oo4Y2jDlV40v7Wolz/4Okf0LbVTXp4qNMVGK7RikkvuS6HcBAAADNOJ9U9y1djXq1vwY+axDu/5nI0TX6iWkpsnBZcKrLEva4xckv0MVuvnra6p0zX1lzPmbw3JJ83T1n36Pu2efn+RH9fR8D/NrXzcj4ldLRPXTjTpOkrZqlNL1VLMrJfCEbH97RrFdFVUVCCXLGKjGOMpJLCRQuA9HGep5njNdVk+nk7HGEf0jYaCXgrldZ8/km/Jk/jiMIw9VJfckjkA7vAAAAAAKjxf6OtLxZdG6dsqpxgq3ywjLKTbXfHXqylbTDctrt1Om0sklTqZVc7zzYWJRfdpNpp+zr7jYzPNbpZaTer019W+nT6iGe0nBeFP8On/GZt8dKT2mtj0L0V1ctQ3KVnNByk+z5HKCXu6W/GXuLSQmpaojzQ6+Hiz8t87/AEUl8WTaafb4Cvw5I7AAacwAAAAAAAAAAAAAI7iHbJbzpbqa2lKyqUIuXZS7xz7spEiAKhwdtO5rVajU7xSqZWQpohBTUulcYxlJNeT5Yst4AAAAAAAAAArO4ej3Ztc261OpuTlimaUcvq2oNOMfhgswJMRP1YtNe4nERw9wxo+G1P6K5ylY07J2yTk8Z5V0SSSy+iXmS4BSZ3uQABAAAAAAKb6QK/oNmj1cV0p1Hg3yXlTfiLb9yly/iXIjuItnjv8ApbqJPHi1uKfsl3i/f1SErE5KPfiwmsLy/VMldom3VGL/AHPqfBeo/wCVx+OSi8PcSfTaYPWZVlX2N2U1iyH1JZXl5P4lv22+KmuX1bFj4rLj/nJfynOvU463jY1LgA6OIAAAAAAAAAAAAAAAAAAAAAAAAAAAAAAAAAAAAAAAAAAMw412+fD2uV9CSp1jSnhdFqIp91/fX6nXhe16Vrw1mXMlOT9afK28vyz1f4L2GgcQ7Hp+ItNZRqu019WXnCa6wmven1I3hzg6nZ4xesl4tqilJ4ahnzai+/xMzDcWyO07pNR9Kgpfevc8PGU/NP2nsAaYAAAAAAAAAAAAAAAAAAAAAAAAAAAAAAAAAAAAAAAAAAAAAAAAAAAAAAAAAAAAAAAAAAAAAAAAAAAAAAAAAAAAAAAAAAAAAAAAAAAAAAAAAAAAAAAAAAAAAAAAAAAAAAAAAAAAAAAAAAAAAAAAAAAAAAAAAAAA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1042988" y="765175"/>
            <a:ext cx="7427912" cy="650875"/>
          </a:xfrm>
        </p:spPr>
        <p:txBody>
          <a:bodyPr/>
          <a:lstStyle/>
          <a:p>
            <a:pPr eaLnBrk="1" hangingPunct="1"/>
            <a:r>
              <a:rPr lang="ru-RU" sz="2800" b="1" smtClean="0"/>
              <a:t>РУЧНОЙ ПУЛЕМЕТ ДП (ДЕГТЯРЕВА ПЕХОТНЫЙ)</a:t>
            </a:r>
            <a:r>
              <a:rPr lang="ru-RU" smtClean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8263" y="1628775"/>
            <a:ext cx="3816350" cy="5040313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     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Ручной пулемёт, разработанный В. А. Дегтярёвым и принятый на вооружение РККА в 1927 году. ДП стал одним из первых образцов стрелкового оружия, созданных в СССР. Пулемёт массово использовался в качестве основного оружия огневой поддержки пехоты звена взвод-рота вплоть до конца Великой Отечественной войны. По окончании войны пулемёт ДП и его модернизированный вариант ДПМ, созданный по опыту боевых действий в 1943—44 годах, были сняты с вооружения Советской Армии и широко поставлялись дружественным СССР странам.  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26626" name="Picture 2" descr="ДП (пулемет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60848"/>
            <a:ext cx="4704574" cy="3659113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395288" y="1125538"/>
            <a:ext cx="8445500" cy="565150"/>
          </a:xfrm>
        </p:spPr>
        <p:txBody>
          <a:bodyPr/>
          <a:lstStyle/>
          <a:p>
            <a:pPr algn="ctr" eaLnBrk="1" hangingPunct="1"/>
            <a:r>
              <a:rPr lang="ru-RU" sz="2800" b="1" smtClean="0"/>
              <a:t>7,62-ММ ПИСТОЛЕТ-ПУЛЕМЕТ СУДАЕВА </a:t>
            </a:r>
            <a:br>
              <a:rPr lang="ru-RU" sz="2800" b="1" smtClean="0"/>
            </a:br>
            <a:r>
              <a:rPr lang="ru-RU" sz="2800" b="1" smtClean="0"/>
              <a:t>ОБР. 1943 Г. (ППС)</a:t>
            </a:r>
            <a:endParaRPr lang="ru-RU" sz="2800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284663" y="1916113"/>
            <a:ext cx="4546600" cy="4826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 </a:t>
            </a:r>
            <a:r>
              <a:rPr lang="ru-RU" sz="18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Судаев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разработал свой пистолет-пулемет в 1942 г.  После модификации, которая устранила выявленные в 1943 г. недостатки, на вооружение был принят новый образец под названием "Пистолет-пулемет системы </a:t>
            </a:r>
            <a:r>
              <a:rPr lang="ru-RU" sz="1800" b="1" dirty="0" err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Судаева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обр. 1943 г." (ППС-43), который имел очень высокие боевые качества и отличался высокой технологичностью. При его изготовлении, больше чем в каких-либо других образцах, применялись штамповочные и сварочные работы, что обеспечивало простоту изготовления и быстрое освоение на любых мелких предприятиях, имеющих маломощное прессовое оборудование.  </a:t>
            </a:r>
          </a:p>
        </p:txBody>
      </p:sp>
      <p:sp>
        <p:nvSpPr>
          <p:cNvPr id="25603" name="AutoShape 2" descr="data:image/jpeg;base64,/9j/4AAQSkZJRgABAQAAAQABAAD/2wCEAAkGBggGEBQUBxMVFRQSEBAPEBQQEBMVFxcVFRUVFBQXFxUjICgeFxokJRgVIDIgJDMqLCwsFx8xNjAqNiY3MykBCQoKDgwOFw8PGCwcHCEsLCwsLCksLSkpKSwuNTUsKSwsLCwqKSwsLCksLCwpLCksLCwpLCk0KSksLCwpKSwsKf/AABEIALcBEwMBIgACEQEDEQH/xAAcAAEAAwADAQEAAAAAAAAAAAAABQYHAQIDBAj/xABAEAACAgECBAIGBwQJBQEAAAAAAQIDEQQFBhIhMRNBBzJRYYHRFCIjcZGToRVCU5IWJFJiorHD0vAzVIOywTT/xAAZAQEBAQEBAQAAAAAAAAAAAAAAAQIDBAX/xAAfEQEAAwACAwEBAQAAAAAAAAAAAQIRAyEEEjFBUSL/2gAMAwEAAhEDEQA/ANoAAAAAAAAAAAAAAAAAAAAAAAAAAAAAAAAAAAAAAAAAAAAAAAAAAAAAAAAAAAAAAAAAAAAAAAAAAAAAAAAAAAAAAAAAAAAAAAAAAAAAAAAAAAAAAAAAAAAAAAAAAAAAAAAAAAAAAAAAAAAAAAAAAAAAAAAAAAAAAAAAAAAAAAAAAAAAAAAAAAAAAAAAAAAAAAAAAAAAAAAAAAAAdbLIVLNjSS7uTSX4nj+0dH/Fr/Nh8zPvSPxZuujlXDQONVcrJ1qcuVznKH1ZPlfaHrKP9pr2YzUpcU7jUua+6TSSl05Oblk3HEkuiecYfvGrktt/aWi/i1/mw+Zytx0T7W1/mw+ZglPG+5TeI6j2doprul7P+YPoo4v3exvmsec46KOM5x0aXX4FTtuf7S0X8Wv82HzOP2nof4tf5sPmYBD0gay55sla8/3a89vezu+NdS10dn4VZ/8AYYN7/aug/jVfmw+ZWt/441Wgk4bZo9RY4zSdngt1Sj58jTy89k30+8yinjG6T6+Ln3Ktdf5j7KuMNTHzuXl0lV/vHR22La+KNJuSfixsoa5emrjGpyynnly+uMYfw9p937U0P8ar82HzMU/pRK14t8WXnhyq/wB/RnaW/U1yX0iGpUeWTbhXCfVJ4xiT6P2+XfDRFyWzy3rbIvEr6U8Zw7610/Eftnbf49P59fzKFtNumurUqFOXiqE4u1Qk4prLWMdHl+RL6fTxl60I5x51x9v3GfZqKLNHeNul6t9Lx3xdX8z0W5aJ9ra/zYfMrN+w6XUzTtTjmKz4b5Y/gl3OP6KaOKbkptexWPy7PGCex6Ssc9426v176l/5ofM6rfNrfa+n86HzKTpdg0lmriodKW9VG7NmH3VlXnn95vy7M84cO1aS+2dNWq1NU4rw664pQhLL9W2ThGUcdOnNnu3k1E6nri9x3zbJ+rfT7f8ArQ+Zwt82uXa+np3+2h8zO9Nw7u1V9s7NHe6rEvDrctHJ149n2iS9nm33byeu0bHueivunrdDdbVPHhVSs0j5OrfT66SWGlyrPbOcjZTF/e/bVHvqKe2f+tD5nX+kO0f9xT+dD5lF2rady0N189Zt1ltdkk6ISlo260nJtL6ySWHFcqz6uc9T02Xb9fobr5bhtllldk1KmH9SfhrMspdY4TTiuXr6uc9RsrkLZuHF+zaCuc/Hqk4QnNQjbHMnFNqK977fErsuLZXS8Va7T1pY/q3i0TT7Zxb0x54z+h4bBpdw2+d/7U22y2FlinTHk0UnBZllZzFJYccR64w+rye+wPctK7Vu232SjKzNOKdJLkj1TUscvR9HhKWOvVknSMW7Q71otdBShZX1Syo3Qkk8JtcyeH3Pu7lU23UwverhVp7IQnCMaqZ6aValJVtWdHFR65gst9ce4k+Edq1Gy6OurVdJRXq+I7ORP93n88dfcs4XRFRMAAqOMrt598HJEcSbRbulWdG+W6GZVNNxz7YOS6pP2+Twyt8IcXahW/R93k3zPlpnZjnjNdHVa/N+yT6vz7gXsAAAdZzjUs2NJLu28L8Subn6Q9g23K8TxJL92mLl/i9X9QLKDMd29L8q+mkrhWn2ldJzl/Isf/Sq2cXcRcWNw0H0i/L7UwdcPjhYXxC42bcuI9q2j/8AddCL/s8ycv5V1Khu/pe0OnyttrlN/wBqz6kSubb6J+ItyaluVlemi+rUftbP0+qn8S2bV6H+HdC1LXKzUzXXOosfLn3VrC/HIXpkm77xrOL7p5jK2c58yrorlPDSUViKWF0SWf1Gp4Q3nQ4jZS6nZBPF1keZQbxmUVnDbi+j7LPT2fo3SaLTbfHl0cI1xXaNcVFfgij+kfw67a5efgvKXdqM21/nIxefWuw7+PWOTkitvjJYcCa6xxVSrzKSjH7XCzJ+f1SS2D0c7rvGlepqUIV/aNeJdKGY15y0lFtLpjq/Isewa76dKEukeW1Zw+bHK89/gXfhXS52imjUyUXPSR5ZS6JqyHP+KcsNe73mOK9rbFvx28vi4+OKzx/JZVsnow4g11KtoorxLmlBW3KLkvLljyvC8lnHt7HrdwPxHpUvpejjGLcYc0tXTyxcui5msuKzhZ7dTdKr9PTGKc4LljFdJxx0SXT3FH4j4O3Df9c79vtjKmdXJOMpzjFSjCVaXRNTWXzfevidniiVN4Z4W3bfpS8DTwVcZNeNK/7KUl0+zag3P70se8s1Xo33SvtHT/C+xf6RpNVUKIqNSxGKUYpeSXRI7kw9pZvX6Pt0hLLhp37V9KtX+kSuz8Pb1tFinCrTPCaS+lWp9emc+CXMDIPaWSbzues2PV3PVaWqzw348ox1H7s4Sny9a1nCz1Po0U9RGuMb/D6QouVrjLP2lcbEseaWWvuR8HG26aejc9VHXOUU4U1x5YqSaenkm5rvhOcX9X2deh22/VR3KjSyhHm/q1UJ4z0lFzg39/1V/MjFnWvay7Xtms17cdDZXX4Tf2kFN+JGyNFqTakmlnth+T9rJ+7b9+uUl42mSkpJ4016az06PxujIzgpvT2W12LD5YSS88OVuM+zpAt5qvxzvOSgNq4Sp0nXXyVssp9IcsOiUcuOXl9Pu7dOixPgGmNAAAAAAAAAAAAAAzz0h7fRoLVbKMuTUwsja6oc0q7qY+JXel54Skpf3U/M0MqfpP2+nXbba7Fl1OFsH5p8yjLD96bQEBH0xaXSUwjODuuUErJp+HW5LpzJtc3XGcY82Vvd/TJueoT+jzhUmuipgpy9nryz+mDrwfwRptbuc9PvEFOFdHjyinJJynGtxy8p9PE8vYa9pOGNl0MOTTaalRypY8KLy12bbTbfvYVhemt4n4sf9TpvvzjM7ZSlFdfa8RX4lm2v0O73rVnedTGmPlCn68sezKxFfqbAkorEey7JdjkGqfs3oo4Y2jDlV40v7Wolz/4Okf0LbVTXp4qNMVGK7RikkvuS6HcBAAADNOJ9U9y1djXq1vwY+axDu/5nI0TX6iWkpsnBZcKrLEva4xckv0MVuvnra6p0zX1lzPmbw3JJ83T1n36Pu2efn+RH9fR8D/NrXzcj4ldLRPXTjTpOkrZqlNL1VLMrJfCEbH97RrFdFVUVCCXLGKjGOMpJLCRQuA9HGep5njNdVk+nk7HGEf0jYaCXgrldZ8/km/Jk/jiMIw9VJfckjkA7vAAAAAAKjxf6OtLxZdG6dsqpxgq3ywjLKTbXfHXqylbTDctrt1Om0sklTqZVc7zzYWJRfdpNpp+zr7jYzPNbpZaTer019W+nT6iGe0nBeFP8On/GZt8dKT2mtj0L0V1ctQ3KVnNByk+z5HKCXu6W/GXuLSQmpaojzQ6+Hiz8t87/AEUl8WTaafb4Cvw5I7AAacwAAAAAAAAAAAAAI7iHbJbzpbqa2lKyqUIuXZS7xz7spEiAKhwdtO5rVajU7xSqZWQpohBTUulcYxlJNeT5Yst4AAAAAAAAAArO4ej3Ztc261OpuTlimaUcvq2oNOMfhgswJMRP1YtNe4nERw9wxo+G1P6K5ylY07J2yTk8Z5V0SSSy+iXmS4BSZ3uQABAAAAAAKb6QK/oNmj1cV0p1Hg3yXlTfiLb9yly/iXIjuItnjv8ApbqJPHi1uKfsl3i/f1SErE5KPfiwmsLy/VMldom3VGL/AHPqfBeo/wCVx+OSi8PcSfTaYPWZVlX2N2U1iyH1JZXl5P4lv22+KmuX1bFj4rLj/nJfynOvU463jY1LgA6OIAAAAAAAAAAAAAAAAAAAAAAAAAAAAAAAAAAAAAAAAAAMw412+fD2uV9CSp1jSnhdFqIp91/fX6nXhe16Vrw1mXMlOT9afK28vyz1f4L2GgcQ7Hp+ItNZRqu019WXnCa6wmven1I3hzg6nZ4xesl4tqilJ4ahnzai+/xMzDcWyO07pNR9Kgpfevc8PGU/NP2nsAaYAAAAAAAAAAAAAAAAAAAAAAAAAAAAAAAAAAAAAAAAAAAAAAAAAAAAAAAAAAAAAAAAAAAAAAAAAAAAAAAAAAAAAAAAAAAAAAAAAAAAAAAAAAAAAAAAAAAAAAAAAAAAAAAAAAAAAAAAAAAAAAAAAAAAAAAAAAAA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5604" name="AutoShape 4" descr="data:image/jpeg;base64,/9j/4AAQSkZJRgABAQAAAQABAAD/2wCEAAkGBggGEBQUBxMVFRQSEBAPEBQQEBMVFxcVFRUVFBQXFxUjICgeFxokJRgVIDIgJDMqLCwsFx8xNjAqNiY3MykBCQoKDgwOFw8PGCwcHCEsLCwsLCksLSkpKSwuNTUsKSwsLCwqKSwsLCksLCwpLCksLCwpLCk0KSksLCwpKSwsKf/AABEIALcBEwMBIgACEQEDEQH/xAAcAAEAAwADAQEAAAAAAAAAAAAABQYHAQIDBAj/xABAEAACAgECBAIGBwQJBQEAAAAAAQIDEQQFBhIhMRNBBzJRYYHRFCIjcZGToRVCU5IWJFJiorHD0vAzVIOywTT/xAAZAQEBAQEBAQAAAAAAAAAAAAAAAQIDBAX/xAAfEQEAAwACAwEBAQAAAAAAAAAAAQIRAyEEEjFBUSL/2gAMAwEAAhEDEQA/ANoAAAAAAAAAAAAAAAAAAAAAAAAAAAAAAAAAAAAAAAAAAAAAAAAAAAAAAAAAAAAAAAAAAAAAAAAAAAAAAAAAAAAAAAAAAAAAAAAAAAAAAAAAAAAAAAAAAAAAAAAAAAAAAAAAAAAAAAAAAAAAAAAAAAAAAAAAAAAAAAAAAAAAAAAAAAAAAAAAAAAAAAAAAAAAAAAAAAAAAAAAAAAAdbLIVLNjSS7uTSX4nj+0dH/Fr/Nh8zPvSPxZuujlXDQONVcrJ1qcuVznKH1ZPlfaHrKP9pr2YzUpcU7jUua+6TSSl05Oblk3HEkuiecYfvGrktt/aWi/i1/mw+Zytx0T7W1/mw+ZglPG+5TeI6j2doprul7P+YPoo4v3exvmsec46KOM5x0aXX4FTtuf7S0X8Wv82HzOP2nof4tf5sPmYBD0gay55sla8/3a89vezu+NdS10dn4VZ/8AYYN7/aug/jVfmw+ZWt/441Wgk4bZo9RY4zSdngt1Sj58jTy89k30+8yinjG6T6+Ln3Ktdf5j7KuMNTHzuXl0lV/vHR22La+KNJuSfixsoa5emrjGpyynnly+uMYfw9p937U0P8ar82HzMU/pRK14t8WXnhyq/wB/RnaW/U1yX0iGpUeWTbhXCfVJ4xiT6P2+XfDRFyWzy3rbIvEr6U8Zw7610/Eftnbf49P59fzKFtNumurUqFOXiqE4u1Qk4prLWMdHl+RL6fTxl60I5x51x9v3GfZqKLNHeNul6t9Lx3xdX8z0W5aJ9ra/zYfMrN+w6XUzTtTjmKz4b5Y/gl3OP6KaOKbkptexWPy7PGCex6Ssc9426v176l/5ofM6rfNrfa+n86HzKTpdg0lmriodKW9VG7NmH3VlXnn95vy7M84cO1aS+2dNWq1NU4rw664pQhLL9W2ThGUcdOnNnu3k1E6nri9x3zbJ+rfT7f8ArQ+Zwt82uXa+np3+2h8zO9Nw7u1V9s7NHe6rEvDrctHJ149n2iS9nm33byeu0bHueivunrdDdbVPHhVSs0j5OrfT66SWGlyrPbOcjZTF/e/bVHvqKe2f+tD5nX+kO0f9xT+dD5lF2rady0N189Zt1ltdkk6ISlo260nJtL6ySWHFcqz6uc9T02Xb9fobr5bhtllldk1KmH9SfhrMspdY4TTiuXr6uc9RsrkLZuHF+zaCuc/Hqk4QnNQjbHMnFNqK977fErsuLZXS8Va7T1pY/q3i0TT7Zxb0x54z+h4bBpdw2+d/7U22y2FlinTHk0UnBZllZzFJYccR64w+rye+wPctK7Vu232SjKzNOKdJLkj1TUscvR9HhKWOvVknSMW7Q71otdBShZX1Syo3Qkk8JtcyeH3Pu7lU23UwverhVp7IQnCMaqZ6aValJVtWdHFR65gst9ce4k+Edq1Gy6OurVdJRXq+I7ORP93n88dfcs4XRFRMAAqOMrt598HJEcSbRbulWdG+W6GZVNNxz7YOS6pP2+Twyt8IcXahW/R93k3zPlpnZjnjNdHVa/N+yT6vz7gXsAAAdZzjUs2NJLu28L8Subn6Q9g23K8TxJL92mLl/i9X9QLKDMd29L8q+mkrhWn2ldJzl/Isf/Sq2cXcRcWNw0H0i/L7UwdcPjhYXxC42bcuI9q2j/8AddCL/s8ycv5V1Khu/pe0OnyttrlN/wBqz6kSubb6J+ItyaluVlemi+rUftbP0+qn8S2bV6H+HdC1LXKzUzXXOosfLn3VrC/HIXpkm77xrOL7p5jK2c58yrorlPDSUViKWF0SWf1Gp4Q3nQ4jZS6nZBPF1keZQbxmUVnDbi+j7LPT2fo3SaLTbfHl0cI1xXaNcVFfgij+kfw67a5efgvKXdqM21/nIxefWuw7+PWOTkitvjJYcCa6xxVSrzKSjH7XCzJ+f1SS2D0c7rvGlepqUIV/aNeJdKGY15y0lFtLpjq/Isewa76dKEukeW1Zw+bHK89/gXfhXS52imjUyUXPSR5ZS6JqyHP+KcsNe73mOK9rbFvx28vi4+OKzx/JZVsnow4g11KtoorxLmlBW3KLkvLljyvC8lnHt7HrdwPxHpUvpejjGLcYc0tXTyxcui5msuKzhZ7dTdKr9PTGKc4LljFdJxx0SXT3FH4j4O3Df9c79vtjKmdXJOMpzjFSjCVaXRNTWXzfevidniiVN4Z4W3bfpS8DTwVcZNeNK/7KUl0+zag3P70se8s1Xo33SvtHT/C+xf6RpNVUKIqNSxGKUYpeSXRI7kw9pZvX6Pt0hLLhp37V9KtX+kSuz8Pb1tFinCrTPCaS+lWp9emc+CXMDIPaWSbzues2PV3PVaWqzw348ox1H7s4Sny9a1nCz1Po0U9RGuMb/D6QouVrjLP2lcbEseaWWvuR8HG26aejc9VHXOUU4U1x5YqSaenkm5rvhOcX9X2deh22/VR3KjSyhHm/q1UJ4z0lFzg39/1V/MjFnWvay7Xtms17cdDZXX4Tf2kFN+JGyNFqTakmlnth+T9rJ+7b9+uUl42mSkpJ4016az06PxujIzgpvT2W12LD5YSS88OVuM+zpAt5qvxzvOSgNq4Sp0nXXyVssp9IcsOiUcuOXl9Pu7dOixPgGmNAAAAAAAAAAAAAAzz0h7fRoLVbKMuTUwsja6oc0q7qY+JXel54Skpf3U/M0MqfpP2+nXbba7Fl1OFsH5p8yjLD96bQEBH0xaXSUwjODuuUErJp+HW5LpzJtc3XGcY82Vvd/TJueoT+jzhUmuipgpy9nryz+mDrwfwRptbuc9PvEFOFdHjyinJJynGtxy8p9PE8vYa9pOGNl0MOTTaalRypY8KLy12bbTbfvYVhemt4n4sf9TpvvzjM7ZSlFdfa8RX4lm2v0O73rVnedTGmPlCn68sezKxFfqbAkorEey7JdjkGqfs3oo4Y2jDlV40v7Wolz/4Okf0LbVTXp4qNMVGK7RikkvuS6HcBAAADNOJ9U9y1djXq1vwY+axDu/5nI0TX6iWkpsnBZcKrLEva4xckv0MVuvnra6p0zX1lzPmbw3JJ83T1n36Pu2efn+RH9fR8D/NrXzcj4ldLRPXTjTpOkrZqlNL1VLMrJfCEbH97RrFdFVUVCCXLGKjGOMpJLCRQuA9HGep5njNdVk+nk7HGEf0jYaCXgrldZ8/km/Jk/jiMIw9VJfckjkA7vAAAAAAKjxf6OtLxZdG6dsqpxgq3ywjLKTbXfHXqylbTDctrt1Om0sklTqZVc7zzYWJRfdpNpp+zr7jYzPNbpZaTer019W+nT6iGe0nBeFP8On/GZt8dKT2mtj0L0V1ctQ3KVnNByk+z5HKCXu6W/GXuLSQmpaojzQ6+Hiz8t87/AEUl8WTaafb4Cvw5I7AAacwAAAAAAAAAAAAAI7iHbJbzpbqa2lKyqUIuXZS7xz7spEiAKhwdtO5rVajU7xSqZWQpohBTUulcYxlJNeT5Yst4AAAAAAAAAArO4ej3Ztc261OpuTlimaUcvq2oNOMfhgswJMRP1YtNe4nERw9wxo+G1P6K5ylY07J2yTk8Z5V0SSSy+iXmS4BSZ3uQABAAAAAAKb6QK/oNmj1cV0p1Hg3yXlTfiLb9yly/iXIjuItnjv8ApbqJPHi1uKfsl3i/f1SErE5KPfiwmsLy/VMldom3VGL/AHPqfBeo/wCVx+OSi8PcSfTaYPWZVlX2N2U1iyH1JZXl5P4lv22+KmuX1bFj4rLj/nJfynOvU463jY1LgA6OIAAAAAAAAAAAAAAAAAAAAAAAAAAAAAAAAAAAAAAAAAAMw412+fD2uV9CSp1jSnhdFqIp91/fX6nXhe16Vrw1mXMlOT9afK28vyz1f4L2GgcQ7Hp+ItNZRqu019WXnCa6wmven1I3hzg6nZ4xesl4tqilJ4ahnzai+/xMzDcWyO07pNR9Kgpfevc8PGU/NP2nsAaYAAAAAAAAAAAAAAAAAAAAAAAAAAAAAAAAAAAAAAAAAAAAAAAAAAAAAAAAAAAAAAAAAAAAAAAAAAAAAAAAAAAAAAAAAAAAAAAAAAAAAAAAAAAAAAAAAAAAAAAAAAAAAAAAAAAAAAAAAAAAAAAAAAAAAAAAAAAA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5605" name="AutoShape 6" descr="data:image/jpeg;base64,/9j/4AAQSkZJRgABAQAAAQABAAD/2wCEAAkGBggGEBQUBxMVFRQSEBAPEBQQEBMVFxcVFRUVFBQXFxUjICgeFxokJRgVIDIgJDMqLCwsFx8xNjAqNiY3MykBCQoKDgwOFw8PGCwcHCEsLCwsLCksLSkpKSwuNTUsKSwsLCwqKSwsLCksLCwpLCksLCwpLCk0KSksLCwpKSwsKf/AABEIALcBEwMBIgACEQEDEQH/xAAcAAEAAwADAQEAAAAAAAAAAAAABQYHAQIDBAj/xABAEAACAgECBAIGBwQJBQEAAAAAAQIDEQQFBhIhMRNBBzJRYYHRFCIjcZGToRVCU5IWJFJiorHD0vAzVIOywTT/xAAZAQEBAQEBAQAAAAAAAAAAAAAAAQIDBAX/xAAfEQEAAwACAwEBAQAAAAAAAAAAAQIRAyEEEjFBUSL/2gAMAwEAAhEDEQA/ANoAAAAAAAAAAAAAAAAAAAAAAAAAAAAAAAAAAAAAAAAAAAAAAAAAAAAAAAAAAAAAAAAAAAAAAAAAAAAAAAAAAAAAAAAAAAAAAAAAAAAAAAAAAAAAAAAAAAAAAAAAAAAAAAAAAAAAAAAAAAAAAAAAAAAAAAAAAAAAAAAAAAAAAAAAAAAAAAAAAAAAAAAAAAAAAAAAAAAAAAAAAAAAdbLIVLNjSS7uTSX4nj+0dH/Fr/Nh8zPvSPxZuujlXDQONVcrJ1qcuVznKH1ZPlfaHrKP9pr2YzUpcU7jUua+6TSSl05Oblk3HEkuiecYfvGrktt/aWi/i1/mw+Zytx0T7W1/mw+ZglPG+5TeI6j2doprul7P+YPoo4v3exvmsec46KOM5x0aXX4FTtuf7S0X8Wv82HzOP2nof4tf5sPmYBD0gay55sla8/3a89vezu+NdS10dn4VZ/8AYYN7/aug/jVfmw+ZWt/441Wgk4bZo9RY4zSdngt1Sj58jTy89k30+8yinjG6T6+Ln3Ktdf5j7KuMNTHzuXl0lV/vHR22La+KNJuSfixsoa5emrjGpyynnly+uMYfw9p937U0P8ar82HzMU/pRK14t8WXnhyq/wB/RnaW/U1yX0iGpUeWTbhXCfVJ4xiT6P2+XfDRFyWzy3rbIvEr6U8Zw7610/Eftnbf49P59fzKFtNumurUqFOXiqE4u1Qk4prLWMdHl+RL6fTxl60I5x51x9v3GfZqKLNHeNul6t9Lx3xdX8z0W5aJ9ra/zYfMrN+w6XUzTtTjmKz4b5Y/gl3OP6KaOKbkptexWPy7PGCex6Ssc9426v176l/5ofM6rfNrfa+n86HzKTpdg0lmriodKW9VG7NmH3VlXnn95vy7M84cO1aS+2dNWq1NU4rw664pQhLL9W2ThGUcdOnNnu3k1E6nri9x3zbJ+rfT7f8ArQ+Zwt82uXa+np3+2h8zO9Nw7u1V9s7NHe6rEvDrctHJ149n2iS9nm33byeu0bHueivunrdDdbVPHhVSs0j5OrfT66SWGlyrPbOcjZTF/e/bVHvqKe2f+tD5nX+kO0f9xT+dD5lF2rady0N189Zt1ltdkk6ISlo260nJtL6ySWHFcqz6uc9T02Xb9fobr5bhtllldk1KmH9SfhrMspdY4TTiuXr6uc9RsrkLZuHF+zaCuc/Hqk4QnNQjbHMnFNqK977fErsuLZXS8Va7T1pY/q3i0TT7Zxb0x54z+h4bBpdw2+d/7U22y2FlinTHk0UnBZllZzFJYccR64w+rye+wPctK7Vu232SjKzNOKdJLkj1TUscvR9HhKWOvVknSMW7Q71otdBShZX1Syo3Qkk8JtcyeH3Pu7lU23UwverhVp7IQnCMaqZ6aValJVtWdHFR65gst9ce4k+Edq1Gy6OurVdJRXq+I7ORP93n88dfcs4XRFRMAAqOMrt598HJEcSbRbulWdG+W6GZVNNxz7YOS6pP2+Twyt8IcXahW/R93k3zPlpnZjnjNdHVa/N+yT6vz7gXsAAAdZzjUs2NJLu28L8Subn6Q9g23K8TxJL92mLl/i9X9QLKDMd29L8q+mkrhWn2ldJzl/Isf/Sq2cXcRcWNw0H0i/L7UwdcPjhYXxC42bcuI9q2j/8AddCL/s8ycv5V1Khu/pe0OnyttrlN/wBqz6kSubb6J+ItyaluVlemi+rUftbP0+qn8S2bV6H+HdC1LXKzUzXXOosfLn3VrC/HIXpkm77xrOL7p5jK2c58yrorlPDSUViKWF0SWf1Gp4Q3nQ4jZS6nZBPF1keZQbxmUVnDbi+j7LPT2fo3SaLTbfHl0cI1xXaNcVFfgij+kfw67a5efgvKXdqM21/nIxefWuw7+PWOTkitvjJYcCa6xxVSrzKSjH7XCzJ+f1SS2D0c7rvGlepqUIV/aNeJdKGY15y0lFtLpjq/Isewa76dKEukeW1Zw+bHK89/gXfhXS52imjUyUXPSR5ZS6JqyHP+KcsNe73mOK9rbFvx28vi4+OKzx/JZVsnow4g11KtoorxLmlBW3KLkvLljyvC8lnHt7HrdwPxHpUvpejjGLcYc0tXTyxcui5msuKzhZ7dTdKr9PTGKc4LljFdJxx0SXT3FH4j4O3Df9c79vtjKmdXJOMpzjFSjCVaXRNTWXzfevidniiVN4Z4W3bfpS8DTwVcZNeNK/7KUl0+zag3P70se8s1Xo33SvtHT/C+xf6RpNVUKIqNSxGKUYpeSXRI7kw9pZvX6Pt0hLLhp37V9KtX+kSuz8Pb1tFinCrTPCaS+lWp9emc+CXMDIPaWSbzues2PV3PVaWqzw348ox1H7s4Sny9a1nCz1Po0U9RGuMb/D6QouVrjLP2lcbEseaWWvuR8HG26aejc9VHXOUU4U1x5YqSaenkm5rvhOcX9X2deh22/VR3KjSyhHm/q1UJ4z0lFzg39/1V/MjFnWvay7Xtms17cdDZXX4Tf2kFN+JGyNFqTakmlnth+T9rJ+7b9+uUl42mSkpJ4016az06PxujIzgpvT2W12LD5YSS88OVuM+zpAt5qvxzvOSgNq4Sp0nXXyVssp9IcsOiUcuOXl9Pu7dOixPgGmNAAAAAAAAAAAAAAzz0h7fRoLVbKMuTUwsja6oc0q7qY+JXel54Skpf3U/M0MqfpP2+nXbba7Fl1OFsH5p8yjLD96bQEBH0xaXSUwjODuuUErJp+HW5LpzJtc3XGcY82Vvd/TJueoT+jzhUmuipgpy9nryz+mDrwfwRptbuc9PvEFOFdHjyinJJynGtxy8p9PE8vYa9pOGNl0MOTTaalRypY8KLy12bbTbfvYVhemt4n4sf9TpvvzjM7ZSlFdfa8RX4lm2v0O73rVnedTGmPlCn68sezKxFfqbAkorEey7JdjkGqfs3oo4Y2jDlV40v7Wolz/4Okf0LbVTXp4qNMVGK7RikkvuS6HcBAAADNOJ9U9y1djXq1vwY+axDu/5nI0TX6iWkpsnBZcKrLEva4xckv0MVuvnra6p0zX1lzPmbw3JJ83T1n36Pu2efn+RH9fR8D/NrXzcj4ldLRPXTjTpOkrZqlNL1VLMrJfCEbH97RrFdFVUVCCXLGKjGOMpJLCRQuA9HGep5njNdVk+nk7HGEf0jYaCXgrldZ8/km/Jk/jiMIw9VJfckjkA7vAAAAAAKjxf6OtLxZdG6dsqpxgq3ywjLKTbXfHXqylbTDctrt1Om0sklTqZVc7zzYWJRfdpNpp+zr7jYzPNbpZaTer019W+nT6iGe0nBeFP8On/GZt8dKT2mtj0L0V1ctQ3KVnNByk+z5HKCXu6W/GXuLSQmpaojzQ6+Hiz8t87/AEUl8WTaafb4Cvw5I7AAacwAAAAAAAAAAAAAI7iHbJbzpbqa2lKyqUIuXZS7xz7spEiAKhwdtO5rVajU7xSqZWQpohBTUulcYxlJNeT5Yst4AAAAAAAAAArO4ej3Ztc261OpuTlimaUcvq2oNOMfhgswJMRP1YtNe4nERw9wxo+G1P6K5ylY07J2yTk8Z5V0SSSy+iXmS4BSZ3uQABAAAAAAKb6QK/oNmj1cV0p1Hg3yXlTfiLb9yly/iXIjuItnjv8ApbqJPHi1uKfsl3i/f1SErE5KPfiwmsLy/VMldom3VGL/AHPqfBeo/wCVx+OSi8PcSfTaYPWZVlX2N2U1iyH1JZXl5P4lv22+KmuX1bFj4rLj/nJfynOvU463jY1LgA6OIAAAAAAAAAAAAAAAAAAAAAAAAAAAAAAAAAAAAAAAAAAMw412+fD2uV9CSp1jSnhdFqIp91/fX6nXhe16Vrw1mXMlOT9afK28vyz1f4L2GgcQ7Hp+ItNZRqu019WXnCa6wmven1I3hzg6nZ4xesl4tqilJ4ahnzai+/xMzDcWyO07pNR9Kgpfevc8PGU/NP2nsAaYAAAAAAAAAAAAAAAAAAAAAAAAAAAAAAAAAAAAAAAAAAAAAAAAAAAAAAAAAAAAAAAAAAAAAAAAAAAAAAAAAAAAAAAAAAAAAAAAAAAAAAAAAAAAAAAAAAAAAAAAAAAAAAAAAAAAAAAAAAAAAAAAAAAAAAAAAAAA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25606" name="AutoShape 8" descr="data:image/jpeg;base64,/9j/4AAQSkZJRgABAQAAAQABAAD/2wCEAAkGBggGEBQUBxMVFRQSEBAPEBQQEBMVFxcVFRUVFBQXFxUjICgeFxokJRgVIDIgJDMqLCwsFx8xNjAqNiY3MykBCQoKDgwOFw8PGCwcHCEsLCwsLCksLSkpKSwuNTUsKSwsLCwqKSwsLCksLCwpLCksLCwpLCk0KSksLCwpKSwsKf/AABEIALcBEwMBIgACEQEDEQH/xAAcAAEAAwADAQEAAAAAAAAAAAAABQYHAQIDBAj/xABAEAACAgECBAIGBwQJBQEAAAAAAQIDEQQFBhIhMRNBBzJRYYHRFCIjcZGToRVCU5IWJFJiorHD0vAzVIOywTT/xAAZAQEBAQEBAQAAAAAAAAAAAAAAAQIDBAX/xAAfEQEAAwACAwEBAQAAAAAAAAAAAQIRAyEEEjFBUSL/2gAMAwEAAhEDEQA/ANoAAAAAAAAAAAAAAAAAAAAAAAAAAAAAAAAAAAAAAAAAAAAAAAAAAAAAAAAAAAAAAAAAAAAAAAAAAAAAAAAAAAAAAAAAAAAAAAAAAAAAAAAAAAAAAAAAAAAAAAAAAAAAAAAAAAAAAAAAAAAAAAAAAAAAAAAAAAAAAAAAAAAAAAAAAAAAAAAAAAAAAAAAAAAAAAAAAAAAAAAAAAAAdbLIVLNjSS7uTSX4nj+0dH/Fr/Nh8zPvSPxZuujlXDQONVcrJ1qcuVznKH1ZPlfaHrKP9pr2YzUpcU7jUua+6TSSl05Oblk3HEkuiecYfvGrktt/aWi/i1/mw+Zytx0T7W1/mw+ZglPG+5TeI6j2doprul7P+YPoo4v3exvmsec46KOM5x0aXX4FTtuf7S0X8Wv82HzOP2nof4tf5sPmYBD0gay55sla8/3a89vezu+NdS10dn4VZ/8AYYN7/aug/jVfmw+ZWt/441Wgk4bZo9RY4zSdngt1Sj58jTy89k30+8yinjG6T6+Ln3Ktdf5j7KuMNTHzuXl0lV/vHR22La+KNJuSfixsoa5emrjGpyynnly+uMYfw9p937U0P8ar82HzMU/pRK14t8WXnhyq/wB/RnaW/U1yX0iGpUeWTbhXCfVJ4xiT6P2+XfDRFyWzy3rbIvEr6U8Zw7610/Eftnbf49P59fzKFtNumurUqFOXiqE4u1Qk4prLWMdHl+RL6fTxl60I5x51x9v3GfZqKLNHeNul6t9Lx3xdX8z0W5aJ9ra/zYfMrN+w6XUzTtTjmKz4b5Y/gl3OP6KaOKbkptexWPy7PGCex6Ssc9426v176l/5ofM6rfNrfa+n86HzKTpdg0lmriodKW9VG7NmH3VlXnn95vy7M84cO1aS+2dNWq1NU4rw664pQhLL9W2ThGUcdOnNnu3k1E6nri9x3zbJ+rfT7f8ArQ+Zwt82uXa+np3+2h8zO9Nw7u1V9s7NHe6rEvDrctHJ149n2iS9nm33byeu0bHueivunrdDdbVPHhVSs0j5OrfT66SWGlyrPbOcjZTF/e/bVHvqKe2f+tD5nX+kO0f9xT+dD5lF2rady0N189Zt1ltdkk6ISlo260nJtL6ySWHFcqz6uc9T02Xb9fobr5bhtllldk1KmH9SfhrMspdY4TTiuXr6uc9RsrkLZuHF+zaCuc/Hqk4QnNQjbHMnFNqK977fErsuLZXS8Va7T1pY/q3i0TT7Zxb0x54z+h4bBpdw2+d/7U22y2FlinTHk0UnBZllZzFJYccR64w+rye+wPctK7Vu232SjKzNOKdJLkj1TUscvR9HhKWOvVknSMW7Q71otdBShZX1Syo3Qkk8JtcyeH3Pu7lU23UwverhVp7IQnCMaqZ6aValJVtWdHFR65gst9ce4k+Edq1Gy6OurVdJRXq+I7ORP93n88dfcs4XRFRMAAqOMrt598HJEcSbRbulWdG+W6GZVNNxz7YOS6pP2+Twyt8IcXahW/R93k3zPlpnZjnjNdHVa/N+yT6vz7gXsAAAdZzjUs2NJLu28L8Subn6Q9g23K8TxJL92mLl/i9X9QLKDMd29L8q+mkrhWn2ldJzl/Isf/Sq2cXcRcWNw0H0i/L7UwdcPjhYXxC42bcuI9q2j/8AddCL/s8ycv5V1Khu/pe0OnyttrlN/wBqz6kSubb6J+ItyaluVlemi+rUftbP0+qn8S2bV6H+HdC1LXKzUzXXOosfLn3VrC/HIXpkm77xrOL7p5jK2c58yrorlPDSUViKWF0SWf1Gp4Q3nQ4jZS6nZBPF1keZQbxmUVnDbi+j7LPT2fo3SaLTbfHl0cI1xXaNcVFfgij+kfw67a5efgvKXdqM21/nIxefWuw7+PWOTkitvjJYcCa6xxVSrzKSjH7XCzJ+f1SS2D0c7rvGlepqUIV/aNeJdKGY15y0lFtLpjq/Isewa76dKEukeW1Zw+bHK89/gXfhXS52imjUyUXPSR5ZS6JqyHP+KcsNe73mOK9rbFvx28vi4+OKzx/JZVsnow4g11KtoorxLmlBW3KLkvLljyvC8lnHt7HrdwPxHpUvpejjGLcYc0tXTyxcui5msuKzhZ7dTdKr9PTGKc4LljFdJxx0SXT3FH4j4O3Df9c79vtjKmdXJOMpzjFSjCVaXRNTWXzfevidniiVN4Z4W3bfpS8DTwVcZNeNK/7KUl0+zag3P70se8s1Xo33SvtHT/C+xf6RpNVUKIqNSxGKUYpeSXRI7kw9pZvX6Pt0hLLhp37V9KtX+kSuz8Pb1tFinCrTPCaS+lWp9emc+CXMDIPaWSbzues2PV3PVaWqzw348ox1H7s4Sny9a1nCz1Po0U9RGuMb/D6QouVrjLP2lcbEseaWWvuR8HG26aejc9VHXOUU4U1x5YqSaenkm5rvhOcX9X2deh22/VR3KjSyhHm/q1UJ4z0lFzg39/1V/MjFnWvay7Xtms17cdDZXX4Tf2kFN+JGyNFqTakmlnth+T9rJ+7b9+uUl42mSkpJ4016az06PxujIzgpvT2W12LD5YSS88OVuM+zpAt5qvxzvOSgNq4Sp0nXXyVssp9IcsOiUcuOXl9Pu7dOixPgGmNAAAAAAAAAAAAAAzz0h7fRoLVbKMuTUwsja6oc0q7qY+JXel54Skpf3U/M0MqfpP2+nXbba7Fl1OFsH5p8yjLD96bQEBH0xaXSUwjODuuUErJp+HW5LpzJtc3XGcY82Vvd/TJueoT+jzhUmuipgpy9nryz+mDrwfwRptbuc9PvEFOFdHjyinJJynGtxy8p9PE8vYa9pOGNl0MOTTaalRypY8KLy12bbTbfvYVhemt4n4sf9TpvvzjM7ZSlFdfa8RX4lm2v0O73rVnedTGmPlCn68sezKxFfqbAkorEey7JdjkGqfs3oo4Y2jDlV40v7Wolz/4Okf0LbVTXp4qNMVGK7RikkvuS6HcBAAADNOJ9U9y1djXq1vwY+axDu/5nI0TX6iWkpsnBZcKrLEva4xckv0MVuvnra6p0zX1lzPmbw3JJ83T1n36Pu2efn+RH9fR8D/NrXzcj4ldLRPXTjTpOkrZqlNL1VLMrJfCEbH97RrFdFVUVCCXLGKjGOMpJLCRQuA9HGep5njNdVk+nk7HGEf0jYaCXgrldZ8/km/Jk/jiMIw9VJfckjkA7vAAAAAAKjxf6OtLxZdG6dsqpxgq3ywjLKTbXfHXqylbTDctrt1Om0sklTqZVc7zzYWJRfdpNpp+zr7jYzPNbpZaTer019W+nT6iGe0nBeFP8On/GZt8dKT2mtj0L0V1ctQ3KVnNByk+z5HKCXu6W/GXuLSQmpaojzQ6+Hiz8t87/AEUl8WTaafb4Cvw5I7AAacwAAAAAAAAAAAAAI7iHbJbzpbqa2lKyqUIuXZS7xz7spEiAKhwdtO5rVajU7xSqZWQpohBTUulcYxlJNeT5Yst4AAAAAAAAAArO4ej3Ztc261OpuTlimaUcvq2oNOMfhgswJMRP1YtNe4nERw9wxo+G1P6K5ylY07J2yTk8Z5V0SSSy+iXmS4BSZ3uQABAAAAAAKb6QK/oNmj1cV0p1Hg3yXlTfiLb9yly/iXIjuItnjv8ApbqJPHi1uKfsl3i/f1SErE5KPfiwmsLy/VMldom3VGL/AHPqfBeo/wCVx+OSi8PcSfTaYPWZVlX2N2U1iyH1JZXl5P4lv22+KmuX1bFj4rLj/nJfynOvU463jY1LgA6OIAAAAAAAAAAAAAAAAAAAAAAAAAAAAAAAAAAAAAAAAAAMw412+fD2uV9CSp1jSnhdFqIp91/fX6nXhe16Vrw1mXMlOT9afK28vyz1f4L2GgcQ7Hp+ItNZRqu019WXnCa6wmven1I3hzg6nZ4xesl4tqilJ4ahnzai+/xMzDcWyO07pNR9Kgpfevc8PGU/NP2nsAaYAAAAAAAAAAAAAAAAAAAAAAAAAAAAAAAAAAAAAAAAAAAAAAAAAAAAAAAAAAAAAAAAAAAAAAAAAAAAAAAAAAAAAAAAAAAAAAAAAAAAAAAAAAAAAAAAAAAAAAAAAAAAAAAAAAAAAAAAAAAAAAAAAAAAAAAAAAAA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1272" name="Picture 9" descr="C:\Users\Учитель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844824"/>
            <a:ext cx="3096146" cy="212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1273" name="Picture 10" descr="C:\Users\Учитель\Desktop\загруженно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149080"/>
            <a:ext cx="3096146" cy="206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571</TotalTime>
  <Words>1236</Words>
  <Application>Microsoft Office PowerPoint</Application>
  <PresentationFormat>Экран (4:3)</PresentationFormat>
  <Paragraphs>54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Arial</vt:lpstr>
      <vt:lpstr>Calibri</vt:lpstr>
      <vt:lpstr>Constantia</vt:lpstr>
      <vt:lpstr>Wingdings 2</vt:lpstr>
      <vt:lpstr>Algerian</vt:lpstr>
      <vt:lpstr>Поток</vt:lpstr>
      <vt:lpstr>Поток</vt:lpstr>
      <vt:lpstr>Поток</vt:lpstr>
      <vt:lpstr>Поток</vt:lpstr>
      <vt:lpstr>Слайд 1</vt:lpstr>
      <vt:lpstr>7,62-ММ РЕВОЛЬВЕР "НАГАН” ОБР. 1895 Г.</vt:lpstr>
      <vt:lpstr>7,62-ММ МАГАЗИННАЯ ВИНТОВКА  ОБР. 1891/30 ГГ.</vt:lpstr>
      <vt:lpstr>                                ВИНТОВКА МОСИНА </vt:lpstr>
      <vt:lpstr>                 АВТОМАТИЧЕСКАЯ ВИНТОВКА СИМОНОВА</vt:lpstr>
      <vt:lpstr>7,62-ММ САМОЗАРЯДНАЯ ВИНТОВКА ТОКАРЕВА ОБР. 1940 Г (СВТ-40)</vt:lpstr>
      <vt:lpstr>7,62-ММ ПИСТОЛЕТ-ПУЛЕМЕТ ДЕГТЯРЕВА  ОБР. 1940 Г. (ППД-40)</vt:lpstr>
      <vt:lpstr>РУЧНОЙ ПУЛЕМЕТ ДП (ДЕГТЯРЕВА ПЕХОТНЫЙ) </vt:lpstr>
      <vt:lpstr>7,62-ММ ПИСТОЛЕТ-ПУЛЕМЕТ СУДАЕВА  ОБР. 1943 Г. (ППС)</vt:lpstr>
      <vt:lpstr>ПУЛЕМЕТ ДТ (ДЕГТЯРЕВА ТАНКОВЫЙ)</vt:lpstr>
      <vt:lpstr>ПИСТОЛЕТ-ПУЛЕМЕТ ДЕГТЯРЕВА </vt:lpstr>
      <vt:lpstr>                 ПУЛЕМЕТ МАКСИМА </vt:lpstr>
      <vt:lpstr>Слайд 13</vt:lpstr>
      <vt:lpstr>Слайд 14</vt:lpstr>
      <vt:lpstr>                        ТАНКОВЫЙ ПУЛЕМЕТ СГ-43 </vt:lpstr>
      <vt:lpstr>         БОЕВОЕ ОРУДИЕ ЗИС-3 </vt:lpstr>
      <vt:lpstr> СРЕДНИЙ ТАНК T-28</vt:lpstr>
      <vt:lpstr>          </vt:lpstr>
      <vt:lpstr>СРЕДНИЙ ТАНК Т-34</vt:lpstr>
      <vt:lpstr>ШТУРМОВИК ИЛ-2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7</dc:creator>
  <cp:lastModifiedBy>Admin</cp:lastModifiedBy>
  <cp:revision>52</cp:revision>
  <dcterms:created xsi:type="dcterms:W3CDTF">2012-04-12T18:32:43Z</dcterms:created>
  <dcterms:modified xsi:type="dcterms:W3CDTF">2020-06-23T22:08:08Z</dcterms:modified>
</cp:coreProperties>
</file>